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20" r:id="rId3"/>
    <p:sldId id="321" r:id="rId4"/>
    <p:sldId id="322" r:id="rId5"/>
    <p:sldId id="323" r:id="rId6"/>
    <p:sldId id="324" r:id="rId7"/>
    <p:sldId id="325" r:id="rId8"/>
    <p:sldId id="326" r:id="rId9"/>
    <p:sldId id="337" r:id="rId10"/>
    <p:sldId id="327" r:id="rId11"/>
    <p:sldId id="335" r:id="rId12"/>
    <p:sldId id="328" r:id="rId13"/>
    <p:sldId id="329" r:id="rId14"/>
    <p:sldId id="330" r:id="rId15"/>
    <p:sldId id="332" r:id="rId16"/>
    <p:sldId id="333" r:id="rId17"/>
    <p:sldId id="334" r:id="rId18"/>
    <p:sldId id="309" r:id="rId19"/>
    <p:sldId id="257" r:id="rId20"/>
    <p:sldId id="313" r:id="rId21"/>
    <p:sldId id="258" r:id="rId22"/>
    <p:sldId id="260" r:id="rId23"/>
    <p:sldId id="261" r:id="rId24"/>
    <p:sldId id="310" r:id="rId25"/>
    <p:sldId id="344" r:id="rId26"/>
    <p:sldId id="343" r:id="rId27"/>
    <p:sldId id="345" r:id="rId28"/>
    <p:sldId id="263" r:id="rId29"/>
    <p:sldId id="264" r:id="rId30"/>
    <p:sldId id="265" r:id="rId31"/>
    <p:sldId id="268" r:id="rId32"/>
    <p:sldId id="338" r:id="rId33"/>
    <p:sldId id="339" r:id="rId34"/>
    <p:sldId id="274" r:id="rId35"/>
    <p:sldId id="272" r:id="rId36"/>
    <p:sldId id="340" r:id="rId37"/>
    <p:sldId id="267" r:id="rId38"/>
    <p:sldId id="269" r:id="rId39"/>
    <p:sldId id="341" r:id="rId40"/>
    <p:sldId id="270" r:id="rId41"/>
    <p:sldId id="271" r:id="rId42"/>
    <p:sldId id="342" r:id="rId43"/>
    <p:sldId id="275" r:id="rId44"/>
    <p:sldId id="276" r:id="rId45"/>
    <p:sldId id="277" r:id="rId46"/>
    <p:sldId id="278" r:id="rId47"/>
    <p:sldId id="311" r:id="rId48"/>
    <p:sldId id="280" r:id="rId49"/>
    <p:sldId id="279" r:id="rId50"/>
    <p:sldId id="281" r:id="rId51"/>
    <p:sldId id="282" r:id="rId52"/>
    <p:sldId id="284" r:id="rId53"/>
    <p:sldId id="285" r:id="rId54"/>
    <p:sldId id="286" r:id="rId55"/>
    <p:sldId id="287" r:id="rId56"/>
    <p:sldId id="288" r:id="rId57"/>
    <p:sldId id="315" r:id="rId58"/>
    <p:sldId id="312" r:id="rId59"/>
    <p:sldId id="289" r:id="rId60"/>
    <p:sldId id="290" r:id="rId61"/>
    <p:sldId id="291" r:id="rId62"/>
    <p:sldId id="316" r:id="rId63"/>
    <p:sldId id="317" r:id="rId64"/>
    <p:sldId id="292" r:id="rId65"/>
    <p:sldId id="293" r:id="rId66"/>
    <p:sldId id="294" r:id="rId67"/>
    <p:sldId id="295" r:id="rId68"/>
    <p:sldId id="298" r:id="rId69"/>
    <p:sldId id="319" r:id="rId70"/>
    <p:sldId id="299" r:id="rId71"/>
    <p:sldId id="300" r:id="rId72"/>
    <p:sldId id="30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18125-D4B0-4220-B5BA-D1DB02058182}" type="datetimeFigureOut">
              <a:rPr lang="en-US" smtClean="0"/>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54AA6-F1ED-4FBE-93C6-04C33F2417DD}" type="slidenum">
              <a:rPr lang="en-US" smtClean="0"/>
              <a:pPr/>
              <a:t>‹#›</a:t>
            </a:fld>
            <a:endParaRPr lang="en-US"/>
          </a:p>
        </p:txBody>
      </p:sp>
    </p:spTree>
    <p:extLst>
      <p:ext uri="{BB962C8B-B14F-4D97-AF65-F5344CB8AC3E}">
        <p14:creationId xmlns:p14="http://schemas.microsoft.com/office/powerpoint/2010/main" val="297727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Threading_(manufacturing)#Thread_cutting" TargetMode="External"/><Relationship Id="rId3" Type="http://schemas.openxmlformats.org/officeDocument/2006/relationships/hyperlink" Target="https://en.wikipedia.org/wiki/Distillation" TargetMode="External"/><Relationship Id="rId7" Type="http://schemas.openxmlformats.org/officeDocument/2006/relationships/hyperlink" Target="https://en.wikipedia.org/wiki/Cutting_oi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Degreasing" TargetMode="External"/><Relationship Id="rId5" Type="http://schemas.openxmlformats.org/officeDocument/2006/relationships/hyperlink" Target="https://en.wikipedia.org/wiki/Solvent" TargetMode="External"/><Relationship Id="rId10" Type="http://schemas.openxmlformats.org/officeDocument/2006/relationships/hyperlink" Target="https://en.wikipedia.org/wiki/Lubricant" TargetMode="External"/><Relationship Id="rId4" Type="http://schemas.openxmlformats.org/officeDocument/2006/relationships/hyperlink" Target="https://en.wikipedia.org/wiki/Paint_thinner" TargetMode="External"/><Relationship Id="rId9" Type="http://schemas.openxmlformats.org/officeDocument/2006/relationships/hyperlink" Target="https://en.wikipedia.org/wiki/Ream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White Spirit is a </a:t>
            </a:r>
            <a:r>
              <a:rPr lang="en-US" sz="1200" b="0" i="0" u="none" strike="noStrike" kern="1200" dirty="0" smtClean="0">
                <a:solidFill>
                  <a:schemeClr val="tx1"/>
                </a:solidFill>
                <a:effectLst/>
                <a:latin typeface="+mn-lt"/>
                <a:ea typeface="+mn-ea"/>
                <a:cs typeface="+mn-cs"/>
                <a:hlinkClick r:id="rId3" tooltip="Distillation"/>
              </a:rPr>
              <a:t>petroleum distillate</a:t>
            </a:r>
            <a:r>
              <a:rPr lang="en-US" sz="1200" b="0" i="0" kern="1200" dirty="0" smtClean="0">
                <a:solidFill>
                  <a:schemeClr val="tx1"/>
                </a:solidFill>
                <a:effectLst/>
                <a:latin typeface="+mn-lt"/>
                <a:ea typeface="+mn-ea"/>
                <a:cs typeface="+mn-cs"/>
              </a:rPr>
              <a:t> used as a </a:t>
            </a:r>
            <a:r>
              <a:rPr lang="en-US" sz="1200" b="0" i="0" u="none" strike="noStrike" kern="1200" dirty="0" smtClean="0">
                <a:solidFill>
                  <a:schemeClr val="tx1"/>
                </a:solidFill>
                <a:effectLst/>
                <a:latin typeface="+mn-lt"/>
                <a:ea typeface="+mn-ea"/>
                <a:cs typeface="+mn-cs"/>
                <a:hlinkClick r:id="rId4" tooltip="Paint thinner"/>
              </a:rPr>
              <a:t>paint thinner</a:t>
            </a:r>
            <a:r>
              <a:rPr lang="en-US" sz="1200" b="0" i="0" kern="1200" dirty="0" smtClean="0">
                <a:solidFill>
                  <a:schemeClr val="tx1"/>
                </a:solidFill>
                <a:effectLst/>
                <a:latin typeface="+mn-lt"/>
                <a:ea typeface="+mn-ea"/>
                <a:cs typeface="+mn-cs"/>
              </a:rPr>
              <a:t> and mild </a:t>
            </a:r>
            <a:r>
              <a:rPr lang="en-US" sz="1200" b="0" i="0" u="none" strike="noStrike" kern="1200" dirty="0" smtClean="0">
                <a:solidFill>
                  <a:schemeClr val="tx1"/>
                </a:solidFill>
                <a:effectLst/>
                <a:latin typeface="+mn-lt"/>
                <a:ea typeface="+mn-ea"/>
                <a:cs typeface="+mn-cs"/>
                <a:hlinkClick r:id="rId5" tooltip="Solvent"/>
              </a:rPr>
              <a:t>solvent</a:t>
            </a:r>
            <a:r>
              <a:rPr lang="en-US" sz="1200" b="0" i="0" kern="1200" dirty="0" smtClean="0">
                <a:solidFill>
                  <a:schemeClr val="tx1"/>
                </a:solidFill>
                <a:effectLst/>
                <a:latin typeface="+mn-lt"/>
                <a:ea typeface="+mn-ea"/>
                <a:cs typeface="+mn-cs"/>
              </a:rPr>
              <a:t>. In industry, mineral spirits are used for cleaning and </a:t>
            </a:r>
            <a:r>
              <a:rPr lang="en-US" sz="1200" b="0" i="0" u="none" strike="noStrike" kern="1200" dirty="0" smtClean="0">
                <a:solidFill>
                  <a:schemeClr val="tx1"/>
                </a:solidFill>
                <a:effectLst/>
                <a:latin typeface="+mn-lt"/>
                <a:ea typeface="+mn-ea"/>
                <a:cs typeface="+mn-cs"/>
                <a:hlinkClick r:id="rId6" tooltip="Degreasing"/>
              </a:rPr>
              <a:t>degreasing</a:t>
            </a:r>
            <a:r>
              <a:rPr lang="en-US" sz="1200" b="0" i="0" kern="1200" dirty="0" smtClean="0">
                <a:solidFill>
                  <a:schemeClr val="tx1"/>
                </a:solidFill>
                <a:effectLst/>
                <a:latin typeface="+mn-lt"/>
                <a:ea typeface="+mn-ea"/>
                <a:cs typeface="+mn-cs"/>
              </a:rPr>
              <a:t> machine tools and parts, and in conjunction with </a:t>
            </a:r>
            <a:r>
              <a:rPr lang="en-US" sz="1200" b="0" i="0" u="none" strike="noStrike" kern="1200" dirty="0" smtClean="0">
                <a:solidFill>
                  <a:schemeClr val="tx1"/>
                </a:solidFill>
                <a:effectLst/>
                <a:latin typeface="+mn-lt"/>
                <a:ea typeface="+mn-ea"/>
                <a:cs typeface="+mn-cs"/>
                <a:hlinkClick r:id="rId7" tooltip="Cutting oil"/>
              </a:rPr>
              <a:t>cutting oil</a:t>
            </a:r>
            <a:r>
              <a:rPr lang="en-US" sz="1200" b="0" i="0" kern="1200" dirty="0" smtClean="0">
                <a:solidFill>
                  <a:schemeClr val="tx1"/>
                </a:solidFill>
                <a:effectLst/>
                <a:latin typeface="+mn-lt"/>
                <a:ea typeface="+mn-ea"/>
                <a:cs typeface="+mn-cs"/>
              </a:rPr>
              <a:t> as a </a:t>
            </a:r>
            <a:r>
              <a:rPr lang="en-US" sz="1200" b="0" i="0" u="none" strike="noStrike" kern="1200" dirty="0" smtClean="0">
                <a:solidFill>
                  <a:schemeClr val="tx1"/>
                </a:solidFill>
                <a:effectLst/>
                <a:latin typeface="+mn-lt"/>
                <a:ea typeface="+mn-ea"/>
                <a:cs typeface="+mn-cs"/>
                <a:hlinkClick r:id="rId8" tooltip="Threading (manufacturing)"/>
              </a:rPr>
              <a:t>thread cutting</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9" tooltip="Reamer"/>
              </a:rPr>
              <a:t>reaming</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Lubricant"/>
              </a:rPr>
              <a:t>lubricant</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14</a:t>
            </a:fld>
            <a:endParaRPr lang="en-US"/>
          </a:p>
        </p:txBody>
      </p:sp>
    </p:spTree>
    <p:extLst>
      <p:ext uri="{BB962C8B-B14F-4D97-AF65-F5344CB8AC3E}">
        <p14:creationId xmlns:p14="http://schemas.microsoft.com/office/powerpoint/2010/main" val="47271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hypothesis</a:t>
            </a:r>
          </a:p>
          <a:p>
            <a:r>
              <a:rPr lang="en-US" sz="1200" kern="1200" baseline="0" dirty="0" smtClean="0">
                <a:solidFill>
                  <a:schemeClr val="tx1"/>
                </a:solidFill>
                <a:latin typeface="+mn-lt"/>
                <a:ea typeface="+mn-ea"/>
                <a:cs typeface="+mn-cs"/>
              </a:rPr>
              <a:t>that muscle weakness may result from nicotinic receptor desensitization</a:t>
            </a:r>
          </a:p>
          <a:p>
            <a:r>
              <a:rPr lang="en-US" sz="1200" kern="1200" baseline="0" dirty="0" smtClean="0">
                <a:solidFill>
                  <a:schemeClr val="tx1"/>
                </a:solidFill>
                <a:latin typeface="+mn-lt"/>
                <a:ea typeface="+mn-ea"/>
                <a:cs typeface="+mn-cs"/>
              </a:rPr>
              <a:t>due to prolonged cholinergic stimulation remains the most</a:t>
            </a:r>
          </a:p>
          <a:p>
            <a:r>
              <a:rPr lang="en-US" sz="1200" kern="1200" baseline="0" dirty="0" smtClean="0">
                <a:solidFill>
                  <a:schemeClr val="tx1"/>
                </a:solidFill>
                <a:latin typeface="+mn-lt"/>
                <a:ea typeface="+mn-ea"/>
                <a:cs typeface="+mn-cs"/>
              </a:rPr>
              <a:t>valid (</a:t>
            </a:r>
            <a:r>
              <a:rPr lang="en-US" sz="1200" kern="1200" baseline="0" dirty="0" err="1" smtClean="0">
                <a:solidFill>
                  <a:schemeClr val="tx1"/>
                </a:solidFill>
                <a:latin typeface="+mn-lt"/>
                <a:ea typeface="+mn-ea"/>
                <a:cs typeface="+mn-cs"/>
              </a:rPr>
              <a:t>Lotti</a:t>
            </a:r>
            <a:r>
              <a:rPr lang="en-US" sz="1200" kern="1200" baseline="0" dirty="0" smtClean="0">
                <a:solidFill>
                  <a:schemeClr val="tx1"/>
                </a:solidFill>
                <a:latin typeface="+mn-lt"/>
                <a:ea typeface="+mn-ea"/>
                <a:cs typeface="+mn-cs"/>
              </a:rPr>
              <a:t>, 2010). There is no </a:t>
            </a:r>
            <a:r>
              <a:rPr lang="en-US" sz="1200" kern="1200" baseline="0" dirty="0" err="1" smtClean="0">
                <a:solidFill>
                  <a:schemeClr val="tx1"/>
                </a:solidFill>
                <a:latin typeface="+mn-lt"/>
                <a:ea typeface="+mn-ea"/>
                <a:cs typeface="+mn-cs"/>
              </a:rPr>
              <a:t>specifi</a:t>
            </a:r>
            <a:r>
              <a:rPr lang="en-US" sz="1200" kern="1200" baseline="0" dirty="0" smtClean="0">
                <a:solidFill>
                  <a:schemeClr val="tx1"/>
                </a:solidFill>
                <a:latin typeface="+mn-lt"/>
                <a:ea typeface="+mn-ea"/>
                <a:cs typeface="+mn-cs"/>
              </a:rPr>
              <a:t> c treatment for the intermediate</a:t>
            </a:r>
          </a:p>
          <a:p>
            <a:r>
              <a:rPr lang="en-US" sz="1200" kern="1200" baseline="0" dirty="0" smtClean="0">
                <a:solidFill>
                  <a:schemeClr val="tx1"/>
                </a:solidFill>
                <a:latin typeface="+mn-lt"/>
                <a:ea typeface="+mn-ea"/>
                <a:cs typeface="+mn-cs"/>
              </a:rPr>
              <a:t>syndrome and intervention is exclusively supportive</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34</a:t>
            </a:fld>
            <a:endParaRPr lang="en-US"/>
          </a:p>
        </p:txBody>
      </p:sp>
    </p:spTree>
    <p:extLst>
      <p:ext uri="{BB962C8B-B14F-4D97-AF65-F5344CB8AC3E}">
        <p14:creationId xmlns:p14="http://schemas.microsoft.com/office/powerpoint/2010/main" val="69002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Furthermore, poisoning by OPs bearing</a:t>
            </a:r>
          </a:p>
          <a:p>
            <a:r>
              <a:rPr lang="en-US" sz="1200" kern="1200" baseline="0" dirty="0" smtClean="0">
                <a:solidFill>
                  <a:schemeClr val="tx1"/>
                </a:solidFill>
                <a:latin typeface="+mn-lt"/>
                <a:ea typeface="+mn-ea"/>
                <a:cs typeface="+mn-cs"/>
              </a:rPr>
              <a:t>two </a:t>
            </a:r>
            <a:r>
              <a:rPr lang="en-US" sz="1200" kern="1200" baseline="0" dirty="0" err="1" smtClean="0">
                <a:solidFill>
                  <a:schemeClr val="tx1"/>
                </a:solidFill>
                <a:latin typeface="+mn-lt"/>
                <a:ea typeface="+mn-ea"/>
                <a:cs typeface="+mn-cs"/>
              </a:rPr>
              <a:t>methoxy</a:t>
            </a:r>
            <a:r>
              <a:rPr lang="en-US" sz="1200" kern="1200" baseline="0" dirty="0" smtClean="0">
                <a:solidFill>
                  <a:schemeClr val="tx1"/>
                </a:solidFill>
                <a:latin typeface="+mn-lt"/>
                <a:ea typeface="+mn-ea"/>
                <a:cs typeface="+mn-cs"/>
              </a:rPr>
              <a:t> groups (</a:t>
            </a:r>
            <a:r>
              <a:rPr lang="en-US" sz="1200" kern="1200" baseline="0" dirty="0" err="1" smtClean="0">
                <a:solidFill>
                  <a:schemeClr val="tx1"/>
                </a:solidFill>
                <a:latin typeface="+mn-lt"/>
                <a:ea typeface="+mn-ea"/>
                <a:cs typeface="+mn-cs"/>
              </a:rPr>
              <a:t>malathion</a:t>
            </a:r>
            <a:r>
              <a:rPr lang="en-US" sz="1200" kern="1200" baseline="0" dirty="0" smtClean="0">
                <a:solidFill>
                  <a:schemeClr val="tx1"/>
                </a:solidFill>
                <a:latin typeface="+mn-lt"/>
                <a:ea typeface="+mn-ea"/>
                <a:cs typeface="+mn-cs"/>
              </a:rPr>
              <a:t>, methyl parathion, </a:t>
            </a:r>
            <a:r>
              <a:rPr lang="en-US" sz="1200" kern="1200" baseline="0" dirty="0" err="1" smtClean="0">
                <a:solidFill>
                  <a:schemeClr val="tx1"/>
                </a:solidFill>
                <a:latin typeface="+mn-lt"/>
                <a:ea typeface="+mn-ea"/>
                <a:cs typeface="+mn-cs"/>
              </a:rPr>
              <a:t>dimethoate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is considered to be rather resistant to </a:t>
            </a:r>
            <a:r>
              <a:rPr lang="en-US" sz="1200" kern="1200" baseline="0" dirty="0" err="1" smtClean="0">
                <a:solidFill>
                  <a:schemeClr val="tx1"/>
                </a:solidFill>
                <a:latin typeface="+mn-lt"/>
                <a:ea typeface="+mn-ea"/>
                <a:cs typeface="+mn-cs"/>
              </a:rPr>
              <a:t>oxime</a:t>
            </a:r>
            <a:r>
              <a:rPr lang="en-US" sz="1200" kern="1200" baseline="0" dirty="0" smtClean="0">
                <a:solidFill>
                  <a:schemeClr val="tx1"/>
                </a:solidFill>
                <a:latin typeface="+mn-lt"/>
                <a:ea typeface="+mn-ea"/>
                <a:cs typeface="+mn-cs"/>
              </a:rPr>
              <a:t> therapy (</a:t>
            </a:r>
            <a:r>
              <a:rPr lang="en-US" sz="1200" kern="1200" baseline="0" dirty="0" err="1" smtClean="0">
                <a:solidFill>
                  <a:schemeClr val="tx1"/>
                </a:solidFill>
                <a:latin typeface="+mn-lt"/>
                <a:ea typeface="+mn-ea"/>
                <a:cs typeface="+mn-cs"/>
              </a:rPr>
              <a:t>Worek</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a:t>
            </a:r>
          </a:p>
          <a:p>
            <a:r>
              <a:rPr lang="en-US" sz="1200" kern="1200" baseline="0" dirty="0" smtClean="0">
                <a:solidFill>
                  <a:schemeClr val="tx1"/>
                </a:solidFill>
                <a:latin typeface="+mn-lt"/>
                <a:ea typeface="+mn-ea"/>
                <a:cs typeface="+mn-cs"/>
              </a:rPr>
              <a:t>1999a). Additionally, time of </a:t>
            </a:r>
            <a:r>
              <a:rPr lang="en-US" sz="1200" kern="1200" baseline="0" dirty="0" err="1" smtClean="0">
                <a:solidFill>
                  <a:schemeClr val="tx1"/>
                </a:solidFill>
                <a:latin typeface="+mn-lt"/>
                <a:ea typeface="+mn-ea"/>
                <a:cs typeface="+mn-cs"/>
              </a:rPr>
              <a:t>oxime</a:t>
            </a:r>
            <a:r>
              <a:rPr lang="en-US" sz="1200" kern="1200" baseline="0" dirty="0" smtClean="0">
                <a:solidFill>
                  <a:schemeClr val="tx1"/>
                </a:solidFill>
                <a:latin typeface="+mn-lt"/>
                <a:ea typeface="+mn-ea"/>
                <a:cs typeface="+mn-cs"/>
              </a:rPr>
              <a:t> administration following OP</a:t>
            </a:r>
          </a:p>
          <a:p>
            <a:r>
              <a:rPr lang="en-US" sz="1200" kern="1200" baseline="0" dirty="0" smtClean="0">
                <a:solidFill>
                  <a:schemeClr val="tx1"/>
                </a:solidFill>
                <a:latin typeface="+mn-lt"/>
                <a:ea typeface="+mn-ea"/>
                <a:cs typeface="+mn-cs"/>
              </a:rPr>
              <a:t>poisoning is crucial, as their therapeutic window is determined by</a:t>
            </a:r>
          </a:p>
          <a:p>
            <a:r>
              <a:rPr lang="en-US" sz="1200" kern="1200" baseline="0" dirty="0" smtClean="0">
                <a:solidFill>
                  <a:schemeClr val="tx1"/>
                </a:solidFill>
                <a:latin typeface="+mn-lt"/>
                <a:ea typeface="+mn-ea"/>
                <a:cs typeface="+mn-cs"/>
              </a:rPr>
              <a:t>the rate of aging. For example, one day after intoxication with a</a:t>
            </a:r>
          </a:p>
          <a:p>
            <a:r>
              <a:rPr lang="en-US" sz="1200" kern="1200" baseline="0" dirty="0" err="1" smtClean="0">
                <a:solidFill>
                  <a:schemeClr val="tx1"/>
                </a:solidFill>
                <a:latin typeface="+mn-lt"/>
                <a:ea typeface="+mn-ea"/>
                <a:cs typeface="+mn-cs"/>
              </a:rPr>
              <a:t>dimethyl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phosphoryl</a:t>
            </a:r>
            <a:r>
              <a:rPr lang="en-US" sz="1200" kern="1200" baseline="0" dirty="0" smtClean="0">
                <a:solidFill>
                  <a:schemeClr val="tx1"/>
                </a:solidFill>
                <a:latin typeface="+mn-lt"/>
                <a:ea typeface="+mn-ea"/>
                <a:cs typeface="+mn-cs"/>
              </a:rPr>
              <a:t> compound, virtually all </a:t>
            </a:r>
            <a:r>
              <a:rPr lang="en-US" sz="1200" kern="1200" baseline="0" dirty="0" err="1" smtClean="0">
                <a:solidFill>
                  <a:schemeClr val="tx1"/>
                </a:solidFill>
                <a:latin typeface="+mn-lt"/>
                <a:ea typeface="+mn-ea"/>
                <a:cs typeface="+mn-cs"/>
              </a:rPr>
              <a:t>phosphorylated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AChE</a:t>
            </a:r>
            <a:r>
              <a:rPr lang="en-US" sz="1200" kern="1200" baseline="0" dirty="0" smtClean="0">
                <a:solidFill>
                  <a:schemeClr val="tx1"/>
                </a:solidFill>
                <a:latin typeface="+mn-lt"/>
                <a:ea typeface="+mn-ea"/>
                <a:cs typeface="+mn-cs"/>
              </a:rPr>
              <a:t> would be expected to be in the aged form, so that </a:t>
            </a:r>
            <a:r>
              <a:rPr lang="en-US" sz="1200" kern="1200" baseline="0" dirty="0" err="1" smtClean="0">
                <a:solidFill>
                  <a:schemeClr val="tx1"/>
                </a:solidFill>
                <a:latin typeface="+mn-lt"/>
                <a:ea typeface="+mn-ea"/>
                <a:cs typeface="+mn-cs"/>
              </a:rPr>
              <a:t>oxime</a:t>
            </a:r>
            <a:r>
              <a:rPr lang="en-US" sz="1200" kern="1200" baseline="0" dirty="0" smtClean="0">
                <a:solidFill>
                  <a:schemeClr val="tx1"/>
                </a:solidFill>
                <a:latin typeface="+mn-lt"/>
                <a:ea typeface="+mn-ea"/>
                <a:cs typeface="+mn-cs"/>
              </a:rPr>
              <a:t> therapy</a:t>
            </a:r>
          </a:p>
          <a:p>
            <a:r>
              <a:rPr lang="en-US" sz="1200" kern="1200" baseline="0" dirty="0" smtClean="0">
                <a:solidFill>
                  <a:schemeClr val="tx1"/>
                </a:solidFill>
                <a:latin typeface="+mn-lt"/>
                <a:ea typeface="+mn-ea"/>
                <a:cs typeface="+mn-cs"/>
              </a:rPr>
              <a:t>will be useless by that time (Johnson </a:t>
            </a:r>
            <a:r>
              <a:rPr lang="en-US" sz="1200" i="1" kern="1200" baseline="0" dirty="0" smtClean="0">
                <a:solidFill>
                  <a:schemeClr val="tx1"/>
                </a:solidFill>
                <a:latin typeface="+mn-lt"/>
                <a:ea typeface="+mn-ea"/>
                <a:cs typeface="+mn-cs"/>
              </a:rPr>
              <a:t>et al. , 2000). </a:t>
            </a:r>
            <a:r>
              <a:rPr lang="en-US" sz="1200" i="1" kern="1200" baseline="0" dirty="0" err="1" smtClean="0">
                <a:solidFill>
                  <a:schemeClr val="tx1"/>
                </a:solidFill>
                <a:latin typeface="+mn-lt"/>
                <a:ea typeface="+mn-ea"/>
                <a:cs typeface="+mn-cs"/>
              </a:rPr>
              <a:t>Oximes</a:t>
            </a:r>
            <a:r>
              <a:rPr lang="en-US" sz="1200" i="1" kern="1200" baseline="0" dirty="0" smtClean="0">
                <a:solidFill>
                  <a:schemeClr val="tx1"/>
                </a:solidFill>
                <a:latin typeface="+mn-lt"/>
                <a:ea typeface="+mn-ea"/>
                <a:cs typeface="+mn-cs"/>
              </a:rPr>
              <a:t> have</a:t>
            </a:r>
          </a:p>
          <a:p>
            <a:r>
              <a:rPr lang="en-US" sz="1200" kern="1200" baseline="0" dirty="0" smtClean="0">
                <a:solidFill>
                  <a:schemeClr val="tx1"/>
                </a:solidFill>
                <a:latin typeface="+mn-lt"/>
                <a:ea typeface="+mn-ea"/>
                <a:cs typeface="+mn-cs"/>
              </a:rPr>
              <a:t>also the potential to form stable </a:t>
            </a:r>
            <a:r>
              <a:rPr lang="en-US" sz="1200" kern="1200" baseline="0" dirty="0" err="1" smtClean="0">
                <a:solidFill>
                  <a:schemeClr val="tx1"/>
                </a:solidFill>
                <a:latin typeface="+mn-lt"/>
                <a:ea typeface="+mn-ea"/>
                <a:cs typeface="+mn-cs"/>
              </a:rPr>
              <a:t>phosphoryl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oximes</a:t>
            </a:r>
            <a:r>
              <a:rPr lang="en-US" sz="1200" kern="1200" baseline="0" dirty="0" smtClean="0">
                <a:solidFill>
                  <a:schemeClr val="tx1"/>
                </a:solidFill>
                <a:latin typeface="+mn-lt"/>
                <a:ea typeface="+mn-ea"/>
                <a:cs typeface="+mn-cs"/>
              </a:rPr>
              <a:t> that have themselves</a:t>
            </a:r>
          </a:p>
          <a:p>
            <a:r>
              <a:rPr lang="en-US" sz="1200" kern="1200" baseline="0" dirty="0" err="1" smtClean="0">
                <a:solidFill>
                  <a:schemeClr val="tx1"/>
                </a:solidFill>
                <a:latin typeface="+mn-lt"/>
                <a:ea typeface="+mn-ea"/>
                <a:cs typeface="+mn-cs"/>
              </a:rPr>
              <a:t>anticholinesterase</a:t>
            </a:r>
            <a:r>
              <a:rPr lang="en-US" sz="1200" kern="1200" baseline="0" dirty="0" smtClean="0">
                <a:solidFill>
                  <a:schemeClr val="tx1"/>
                </a:solidFill>
                <a:latin typeface="+mn-lt"/>
                <a:ea typeface="+mn-ea"/>
                <a:cs typeface="+mn-cs"/>
              </a:rPr>
              <a:t> activity; for this reason, and because of</a:t>
            </a:r>
          </a:p>
          <a:p>
            <a:r>
              <a:rPr lang="en-US" sz="1200" kern="1200" baseline="0" dirty="0" smtClean="0">
                <a:solidFill>
                  <a:schemeClr val="tx1"/>
                </a:solidFill>
                <a:latin typeface="+mn-lt"/>
                <a:ea typeface="+mn-ea"/>
                <a:cs typeface="+mn-cs"/>
              </a:rPr>
              <a:t>rapid reactivation of </a:t>
            </a:r>
            <a:r>
              <a:rPr lang="en-US" sz="1200" kern="1200" baseline="0" dirty="0" err="1" smtClean="0">
                <a:solidFill>
                  <a:schemeClr val="tx1"/>
                </a:solidFill>
                <a:latin typeface="+mn-lt"/>
                <a:ea typeface="+mn-ea"/>
                <a:cs typeface="+mn-cs"/>
              </a:rPr>
              <a:t>carbamylated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oximes</a:t>
            </a:r>
            <a:r>
              <a:rPr lang="en-US" sz="1200" kern="1200" baseline="0" dirty="0" smtClean="0">
                <a:solidFill>
                  <a:schemeClr val="tx1"/>
                </a:solidFill>
                <a:latin typeface="+mn-lt"/>
                <a:ea typeface="+mn-ea"/>
                <a:cs typeface="+mn-cs"/>
              </a:rPr>
              <a:t> are not indicated</a:t>
            </a:r>
          </a:p>
          <a:p>
            <a:r>
              <a:rPr lang="en-US" sz="1200" kern="1200" baseline="0" dirty="0" smtClean="0">
                <a:solidFill>
                  <a:schemeClr val="tx1"/>
                </a:solidFill>
                <a:latin typeface="+mn-lt"/>
                <a:ea typeface="+mn-ea"/>
                <a:cs typeface="+mn-cs"/>
              </a:rPr>
              <a:t>in case of poisoning with carbamate insecticides.</a:t>
            </a:r>
          </a:p>
          <a:p>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40</a:t>
            </a:fld>
            <a:endParaRPr lang="en-US"/>
          </a:p>
        </p:txBody>
      </p:sp>
    </p:spTree>
    <p:extLst>
      <p:ext uri="{BB962C8B-B14F-4D97-AF65-F5344CB8AC3E}">
        <p14:creationId xmlns:p14="http://schemas.microsoft.com/office/powerpoint/2010/main" val="227964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For example, the</a:t>
            </a:r>
          </a:p>
          <a:p>
            <a:r>
              <a:rPr lang="en-US" sz="1200" i="1" kern="1200" baseline="0" dirty="0" smtClean="0">
                <a:solidFill>
                  <a:schemeClr val="tx1"/>
                </a:solidFill>
                <a:latin typeface="+mn-lt"/>
                <a:ea typeface="+mn-ea"/>
                <a:cs typeface="+mn-cs"/>
              </a:rPr>
              <a:t>trans isomer of </a:t>
            </a:r>
            <a:r>
              <a:rPr lang="en-US" sz="1200" i="1" kern="1200" baseline="0" dirty="0" err="1" smtClean="0">
                <a:solidFill>
                  <a:schemeClr val="tx1"/>
                </a:solidFill>
                <a:latin typeface="+mn-lt"/>
                <a:ea typeface="+mn-ea"/>
                <a:cs typeface="+mn-cs"/>
              </a:rPr>
              <a:t>permethrin</a:t>
            </a:r>
            <a:r>
              <a:rPr lang="en-US" sz="1200" i="1" kern="1200" baseline="0" dirty="0" smtClean="0">
                <a:solidFill>
                  <a:schemeClr val="tx1"/>
                </a:solidFill>
                <a:latin typeface="+mn-lt"/>
                <a:ea typeface="+mn-ea"/>
                <a:cs typeface="+mn-cs"/>
              </a:rPr>
              <a:t> is more susceptible to hydrolysis by</a:t>
            </a:r>
          </a:p>
          <a:p>
            <a:r>
              <a:rPr lang="en-US" sz="1200" kern="1200" baseline="0" dirty="0" err="1" smtClean="0">
                <a:solidFill>
                  <a:schemeClr val="tx1"/>
                </a:solidFill>
                <a:latin typeface="+mn-lt"/>
                <a:ea typeface="+mn-ea"/>
                <a:cs typeface="+mn-cs"/>
              </a:rPr>
              <a:t>CarE</a:t>
            </a:r>
            <a:r>
              <a:rPr lang="en-US" sz="1200" kern="1200" baseline="0" dirty="0" smtClean="0">
                <a:solidFill>
                  <a:schemeClr val="tx1"/>
                </a:solidFill>
                <a:latin typeface="+mn-lt"/>
                <a:ea typeface="+mn-ea"/>
                <a:cs typeface="+mn-cs"/>
              </a:rPr>
              <a:t> than the </a:t>
            </a:r>
            <a:r>
              <a:rPr lang="en-US" sz="1200" i="1" kern="1200" baseline="0" dirty="0" err="1" smtClean="0">
                <a:solidFill>
                  <a:schemeClr val="tx1"/>
                </a:solidFill>
                <a:latin typeface="+mn-lt"/>
                <a:ea typeface="+mn-ea"/>
                <a:cs typeface="+mn-cs"/>
              </a:rPr>
              <a:t>cis</a:t>
            </a:r>
            <a:r>
              <a:rPr lang="en-US" sz="1200" i="1" kern="1200" baseline="0" dirty="0" smtClean="0">
                <a:solidFill>
                  <a:schemeClr val="tx1"/>
                </a:solidFill>
                <a:latin typeface="+mn-lt"/>
                <a:ea typeface="+mn-ea"/>
                <a:cs typeface="+mn-cs"/>
              </a:rPr>
              <a:t> isomer (</a:t>
            </a:r>
            <a:r>
              <a:rPr lang="en-US" sz="1200" i="1" kern="1200" baseline="0" dirty="0" err="1" smtClean="0">
                <a:solidFill>
                  <a:schemeClr val="tx1"/>
                </a:solidFill>
                <a:latin typeface="+mn-lt"/>
                <a:ea typeface="+mn-ea"/>
                <a:cs typeface="+mn-cs"/>
              </a:rPr>
              <a:t>Soderlund</a:t>
            </a:r>
            <a:r>
              <a:rPr lang="en-US" sz="1200" i="1" kern="1200" baseline="0" dirty="0" smtClean="0">
                <a:solidFill>
                  <a:schemeClr val="tx1"/>
                </a:solidFill>
                <a:latin typeface="+mn-lt"/>
                <a:ea typeface="+mn-ea"/>
                <a:cs typeface="+mn-cs"/>
              </a:rPr>
              <a:t> and </a:t>
            </a:r>
            <a:r>
              <a:rPr lang="en-US" sz="1200" i="1" kern="1200" baseline="0" dirty="0" err="1" smtClean="0">
                <a:solidFill>
                  <a:schemeClr val="tx1"/>
                </a:solidFill>
                <a:latin typeface="+mn-lt"/>
                <a:ea typeface="+mn-ea"/>
                <a:cs typeface="+mn-cs"/>
              </a:rPr>
              <a:t>Casida</a:t>
            </a:r>
            <a:r>
              <a:rPr lang="en-US" sz="1200" i="1" kern="1200" baseline="0" dirty="0" smtClean="0">
                <a:solidFill>
                  <a:schemeClr val="tx1"/>
                </a:solidFill>
                <a:latin typeface="+mn-lt"/>
                <a:ea typeface="+mn-ea"/>
                <a:cs typeface="+mn-cs"/>
              </a:rPr>
              <a:t>, 1977; Ross et al. ,</a:t>
            </a:r>
            <a:r>
              <a:rPr lang="en-US" sz="1200" kern="1200" baseline="0" dirty="0" smtClean="0">
                <a:solidFill>
                  <a:schemeClr val="tx1"/>
                </a:solidFill>
                <a:latin typeface="+mn-lt"/>
                <a:ea typeface="+mn-ea"/>
                <a:cs typeface="+mn-cs"/>
              </a:rPr>
              <a:t> Type II </a:t>
            </a:r>
            <a:r>
              <a:rPr lang="en-US" sz="1200" kern="1200" baseline="0" dirty="0" err="1" smtClean="0">
                <a:solidFill>
                  <a:schemeClr val="tx1"/>
                </a:solidFill>
                <a:latin typeface="+mn-lt"/>
                <a:ea typeface="+mn-ea"/>
                <a:cs typeface="+mn-cs"/>
              </a:rPr>
              <a:t>pyrethroids</a:t>
            </a:r>
            <a:r>
              <a:rPr lang="en-US" sz="1200" kern="1200" baseline="0" dirty="0" smtClean="0">
                <a:solidFill>
                  <a:schemeClr val="tx1"/>
                </a:solidFill>
                <a:latin typeface="+mn-lt"/>
                <a:ea typeface="+mn-ea"/>
                <a:cs typeface="+mn-cs"/>
              </a:rPr>
              <a:t> (see below) are less sensitive to hydrolysis.</a:t>
            </a:r>
          </a:p>
          <a:p>
            <a:r>
              <a:rPr lang="en-US" sz="1200" kern="1200" baseline="0" dirty="0" smtClean="0">
                <a:solidFill>
                  <a:schemeClr val="tx1"/>
                </a:solidFill>
                <a:latin typeface="+mn-lt"/>
                <a:ea typeface="+mn-ea"/>
                <a:cs typeface="+mn-cs"/>
              </a:rPr>
              <a:t>For instance, </a:t>
            </a:r>
            <a:r>
              <a:rPr lang="en-US" sz="1200" kern="1200" baseline="0" dirty="0" err="1" smtClean="0">
                <a:solidFill>
                  <a:schemeClr val="tx1"/>
                </a:solidFill>
                <a:latin typeface="+mn-lt"/>
                <a:ea typeface="+mn-ea"/>
                <a:cs typeface="+mn-cs"/>
              </a:rPr>
              <a:t>deltamethrin</a:t>
            </a:r>
            <a:r>
              <a:rPr lang="en-US" sz="1200" kern="1200" baseline="0" dirty="0" smtClean="0">
                <a:solidFill>
                  <a:schemeClr val="tx1"/>
                </a:solidFill>
                <a:latin typeface="+mn-lt"/>
                <a:ea typeface="+mn-ea"/>
                <a:cs typeface="+mn-cs"/>
              </a:rPr>
              <a:t>, a type II </a:t>
            </a:r>
            <a:r>
              <a:rPr lang="en-US" sz="1200" kern="1200" baseline="0" dirty="0" err="1" smtClean="0">
                <a:solidFill>
                  <a:schemeClr val="tx1"/>
                </a:solidFill>
                <a:latin typeface="+mn-lt"/>
                <a:ea typeface="+mn-ea"/>
                <a:cs typeface="+mn-cs"/>
              </a:rPr>
              <a:t>pyrethroid</a:t>
            </a:r>
            <a:r>
              <a:rPr lang="en-US" sz="1200" kern="1200" baseline="0" dirty="0" smtClean="0">
                <a:solidFill>
                  <a:schemeClr val="tx1"/>
                </a:solidFill>
                <a:latin typeface="+mn-lt"/>
                <a:ea typeface="+mn-ea"/>
                <a:cs typeface="+mn-cs"/>
              </a:rPr>
              <a:t> containing a</a:t>
            </a:r>
          </a:p>
          <a:p>
            <a:r>
              <a:rPr lang="en-US" sz="1200" kern="1200" baseline="0" dirty="0" err="1" smtClean="0">
                <a:solidFill>
                  <a:schemeClr val="tx1"/>
                </a:solidFill>
                <a:latin typeface="+mn-lt"/>
                <a:ea typeface="+mn-ea"/>
                <a:cs typeface="+mn-cs"/>
              </a:rPr>
              <a:t>cyano</a:t>
            </a:r>
            <a:r>
              <a:rPr lang="en-US" sz="1200" kern="1200" baseline="0" dirty="0" smtClean="0">
                <a:solidFill>
                  <a:schemeClr val="tx1"/>
                </a:solidFill>
                <a:latin typeface="+mn-lt"/>
                <a:ea typeface="+mn-ea"/>
                <a:cs typeface="+mn-cs"/>
              </a:rPr>
              <a:t> group ( Fig. 22-9 ), and present solely as the </a:t>
            </a:r>
            <a:r>
              <a:rPr lang="en-US" sz="1200" i="1" kern="1200" baseline="0" dirty="0" err="1" smtClean="0">
                <a:solidFill>
                  <a:schemeClr val="tx1"/>
                </a:solidFill>
                <a:latin typeface="+mn-lt"/>
                <a:ea typeface="+mn-ea"/>
                <a:cs typeface="+mn-cs"/>
              </a:rPr>
              <a:t>cis</a:t>
            </a:r>
            <a:r>
              <a:rPr lang="en-US" sz="1200" i="1" kern="1200" baseline="0" dirty="0" smtClean="0">
                <a:solidFill>
                  <a:schemeClr val="tx1"/>
                </a:solidFill>
                <a:latin typeface="+mn-lt"/>
                <a:ea typeface="+mn-ea"/>
                <a:cs typeface="+mn-cs"/>
              </a:rPr>
              <a:t> isomer, is</a:t>
            </a:r>
          </a:p>
          <a:p>
            <a:r>
              <a:rPr lang="en-US" sz="1200" kern="1200" baseline="0" dirty="0" smtClean="0">
                <a:solidFill>
                  <a:schemeClr val="tx1"/>
                </a:solidFill>
                <a:latin typeface="+mn-lt"/>
                <a:ea typeface="+mn-ea"/>
                <a:cs typeface="+mn-cs"/>
              </a:rPr>
              <a:t>more extensive metabolized by hepatic </a:t>
            </a:r>
            <a:r>
              <a:rPr lang="en-US" sz="1200" kern="1200" baseline="0" dirty="0" err="1" smtClean="0">
                <a:solidFill>
                  <a:schemeClr val="tx1"/>
                </a:solidFill>
                <a:latin typeface="+mn-lt"/>
                <a:ea typeface="+mn-ea"/>
                <a:cs typeface="+mn-cs"/>
              </a:rPr>
              <a:t>cytochromes</a:t>
            </a:r>
            <a:r>
              <a:rPr lang="en-US" sz="1200" kern="1200" baseline="0" dirty="0" smtClean="0">
                <a:solidFill>
                  <a:schemeClr val="tx1"/>
                </a:solidFill>
                <a:latin typeface="+mn-lt"/>
                <a:ea typeface="+mn-ea"/>
                <a:cs typeface="+mn-cs"/>
              </a:rPr>
              <a:t> P450, particularly</a:t>
            </a:r>
          </a:p>
          <a:p>
            <a:r>
              <a:rPr lang="en-US" sz="1200" kern="1200" baseline="0" dirty="0" smtClean="0">
                <a:solidFill>
                  <a:schemeClr val="tx1"/>
                </a:solidFill>
                <a:latin typeface="+mn-lt"/>
                <a:ea typeface="+mn-ea"/>
                <a:cs typeface="+mn-cs"/>
              </a:rPr>
              <a:t>CYP1A2 and CYP1A1 (</a:t>
            </a:r>
            <a:r>
              <a:rPr lang="en-US" sz="1200" kern="1200" baseline="0" dirty="0" err="1" smtClean="0">
                <a:solidFill>
                  <a:schemeClr val="tx1"/>
                </a:solidFill>
                <a:latin typeface="+mn-lt"/>
                <a:ea typeface="+mn-ea"/>
                <a:cs typeface="+mn-cs"/>
              </a:rPr>
              <a:t>Vmax</a:t>
            </a:r>
            <a:r>
              <a:rPr lang="en-US" sz="1200" kern="1200" baseline="0" dirty="0" smtClean="0">
                <a:solidFill>
                  <a:schemeClr val="tx1"/>
                </a:solidFill>
                <a:latin typeface="+mn-lt"/>
                <a:ea typeface="+mn-ea"/>
                <a:cs typeface="+mn-cs"/>
              </a:rPr>
              <a:t>/Km = 34.9), than by liver</a:t>
            </a:r>
          </a:p>
          <a:p>
            <a:r>
              <a:rPr lang="en-US" sz="1200" kern="1200" baseline="0" dirty="0" err="1" smtClean="0">
                <a:solidFill>
                  <a:schemeClr val="tx1"/>
                </a:solidFill>
                <a:latin typeface="+mn-lt"/>
                <a:ea typeface="+mn-ea"/>
                <a:cs typeface="+mn-cs"/>
              </a:rPr>
              <a:t>CarE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Vmax</a:t>
            </a:r>
            <a:r>
              <a:rPr lang="en-US" sz="1200" kern="1200" baseline="0" dirty="0" smtClean="0">
                <a:solidFill>
                  <a:schemeClr val="tx1"/>
                </a:solidFill>
                <a:latin typeface="+mn-lt"/>
                <a:ea typeface="+mn-ea"/>
                <a:cs typeface="+mn-cs"/>
              </a:rPr>
              <a:t>/Km = 11.5) (</a:t>
            </a:r>
            <a:r>
              <a:rPr lang="en-US" sz="1200" kern="1200" baseline="0" dirty="0" err="1" smtClean="0">
                <a:solidFill>
                  <a:schemeClr val="tx1"/>
                </a:solidFill>
                <a:latin typeface="+mn-lt"/>
                <a:ea typeface="+mn-ea"/>
                <a:cs typeface="+mn-cs"/>
              </a:rPr>
              <a:t>Anand</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 2006a). Although it has</a:t>
            </a:r>
          </a:p>
          <a:p>
            <a:r>
              <a:rPr lang="en-US" sz="1200" kern="1200" baseline="0" dirty="0" smtClean="0">
                <a:solidFill>
                  <a:schemeClr val="tx1"/>
                </a:solidFill>
                <a:latin typeface="+mn-lt"/>
                <a:ea typeface="+mn-ea"/>
                <a:cs typeface="+mn-cs"/>
              </a:rPr>
              <a:t>been suggested that oxidative metabolism may lead in some cases to</a:t>
            </a:r>
          </a:p>
          <a:p>
            <a:r>
              <a:rPr lang="en-US" sz="1200" kern="1200" baseline="0" dirty="0" err="1" smtClean="0">
                <a:solidFill>
                  <a:schemeClr val="tx1"/>
                </a:solidFill>
                <a:latin typeface="+mn-lt"/>
                <a:ea typeface="+mn-ea"/>
                <a:cs typeface="+mn-cs"/>
              </a:rPr>
              <a:t>bioactivation</a:t>
            </a:r>
            <a:r>
              <a:rPr lang="en-US" sz="1200" kern="1200" baseline="0" dirty="0" smtClean="0">
                <a:solidFill>
                  <a:schemeClr val="tx1"/>
                </a:solidFill>
                <a:latin typeface="+mn-lt"/>
                <a:ea typeface="+mn-ea"/>
                <a:cs typeface="+mn-cs"/>
              </a:rPr>
              <a:t> of certain </a:t>
            </a:r>
            <a:r>
              <a:rPr lang="en-US" sz="1200" kern="1200" baseline="0" dirty="0" err="1" smtClean="0">
                <a:solidFill>
                  <a:schemeClr val="tx1"/>
                </a:solidFill>
                <a:latin typeface="+mn-lt"/>
                <a:ea typeface="+mn-ea"/>
                <a:cs typeface="+mn-cs"/>
              </a:rPr>
              <a:t>pyrethroids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Dayal</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 2003; Ray and Fry,</a:t>
            </a:r>
          </a:p>
          <a:p>
            <a:r>
              <a:rPr lang="en-US" sz="1200" kern="1200" baseline="0" dirty="0" smtClean="0">
                <a:solidFill>
                  <a:schemeClr val="tx1"/>
                </a:solidFill>
                <a:latin typeface="+mn-lt"/>
                <a:ea typeface="+mn-ea"/>
                <a:cs typeface="+mn-cs"/>
              </a:rPr>
              <a:t>2006), the current line of evidence would suggest that hydrolytic</a:t>
            </a:r>
          </a:p>
          <a:p>
            <a:r>
              <a:rPr lang="en-US" sz="1200" kern="1200" baseline="0" dirty="0" smtClean="0">
                <a:solidFill>
                  <a:schemeClr val="tx1"/>
                </a:solidFill>
                <a:latin typeface="+mn-lt"/>
                <a:ea typeface="+mn-ea"/>
                <a:cs typeface="+mn-cs"/>
              </a:rPr>
              <a:t>and oxidative metabolism achieve </a:t>
            </a:r>
            <a:r>
              <a:rPr lang="en-US" sz="1200" kern="1200" baseline="0" dirty="0" err="1" smtClean="0">
                <a:solidFill>
                  <a:schemeClr val="tx1"/>
                </a:solidFill>
                <a:latin typeface="+mn-lt"/>
                <a:ea typeface="+mn-ea"/>
                <a:cs typeface="+mn-cs"/>
              </a:rPr>
              <a:t>detoxication</a:t>
            </a:r>
            <a:r>
              <a:rPr lang="en-US" sz="1200" kern="1200" baseline="0" dirty="0" smtClean="0">
                <a:solidFill>
                  <a:schemeClr val="tx1"/>
                </a:solidFill>
                <a:latin typeface="+mn-lt"/>
                <a:ea typeface="+mn-ea"/>
                <a:cs typeface="+mn-cs"/>
              </a:rPr>
              <a:t> of the parent, active</a:t>
            </a:r>
          </a:p>
          <a:p>
            <a:r>
              <a:rPr lang="en-US" sz="1200" kern="1200" baseline="0" dirty="0" smtClean="0">
                <a:solidFill>
                  <a:schemeClr val="tx1"/>
                </a:solidFill>
                <a:latin typeface="+mn-lt"/>
                <a:ea typeface="+mn-ea"/>
                <a:cs typeface="+mn-cs"/>
              </a:rPr>
              <a:t>compound (</a:t>
            </a:r>
            <a:r>
              <a:rPr lang="en-US" sz="1200" kern="1200" baseline="0" dirty="0" err="1" smtClean="0">
                <a:solidFill>
                  <a:schemeClr val="tx1"/>
                </a:solidFill>
                <a:latin typeface="+mn-lt"/>
                <a:ea typeface="+mn-ea"/>
                <a:cs typeface="+mn-cs"/>
              </a:rPr>
              <a:t>Soderlund</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 2002). Inhibition of </a:t>
            </a:r>
            <a:r>
              <a:rPr lang="en-US" sz="1200" i="1" kern="1200" baseline="0" dirty="0" err="1" smtClean="0">
                <a:solidFill>
                  <a:schemeClr val="tx1"/>
                </a:solidFill>
                <a:latin typeface="+mn-lt"/>
                <a:ea typeface="+mn-ea"/>
                <a:cs typeface="+mn-cs"/>
              </a:rPr>
              <a:t>cytochromes</a:t>
            </a:r>
            <a:r>
              <a:rPr lang="en-US" sz="1200" i="1" kern="1200" baseline="0" dirty="0" smtClean="0">
                <a:solidFill>
                  <a:schemeClr val="tx1"/>
                </a:solidFill>
                <a:latin typeface="+mn-lt"/>
                <a:ea typeface="+mn-ea"/>
                <a:cs typeface="+mn-cs"/>
              </a:rPr>
              <a:t> P450</a:t>
            </a:r>
          </a:p>
          <a:p>
            <a:r>
              <a:rPr lang="en-US" sz="1200" kern="1200" baseline="0" dirty="0" smtClean="0">
                <a:solidFill>
                  <a:schemeClr val="tx1"/>
                </a:solidFill>
                <a:latin typeface="+mn-lt"/>
                <a:ea typeface="+mn-ea"/>
                <a:cs typeface="+mn-cs"/>
              </a:rPr>
              <a:t>by </a:t>
            </a:r>
            <a:r>
              <a:rPr lang="en-US" sz="1200" kern="1200" baseline="0" dirty="0" err="1" smtClean="0">
                <a:solidFill>
                  <a:schemeClr val="tx1"/>
                </a:solidFill>
                <a:latin typeface="+mn-lt"/>
                <a:ea typeface="+mn-ea"/>
                <a:cs typeface="+mn-cs"/>
              </a:rPr>
              <a:t>piperonyl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butoxide</a:t>
            </a:r>
            <a:r>
              <a:rPr lang="en-US" sz="1200" kern="1200" baseline="0" dirty="0" smtClean="0">
                <a:solidFill>
                  <a:schemeClr val="tx1"/>
                </a:solidFill>
                <a:latin typeface="+mn-lt"/>
                <a:ea typeface="+mn-ea"/>
                <a:cs typeface="+mn-cs"/>
              </a:rPr>
              <a:t> indeed increases </a:t>
            </a:r>
            <a:r>
              <a:rPr lang="en-US" sz="1200" kern="1200" baseline="0" dirty="0" err="1" smtClean="0">
                <a:solidFill>
                  <a:schemeClr val="tx1"/>
                </a:solidFill>
                <a:latin typeface="+mn-lt"/>
                <a:ea typeface="+mn-ea"/>
                <a:cs typeface="+mn-cs"/>
              </a:rPr>
              <a:t>pyrethroid</a:t>
            </a:r>
            <a:r>
              <a:rPr lang="en-US" sz="1200" kern="1200" baseline="0" dirty="0" smtClean="0">
                <a:solidFill>
                  <a:schemeClr val="tx1"/>
                </a:solidFill>
                <a:latin typeface="+mn-lt"/>
                <a:ea typeface="+mn-ea"/>
                <a:cs typeface="+mn-cs"/>
              </a:rPr>
              <a:t> toxicity, and so</a:t>
            </a:r>
          </a:p>
          <a:p>
            <a:r>
              <a:rPr lang="en-US" sz="1200" kern="1200" baseline="0" dirty="0" smtClean="0">
                <a:solidFill>
                  <a:schemeClr val="tx1"/>
                </a:solidFill>
                <a:latin typeface="+mn-lt"/>
                <a:ea typeface="+mn-ea"/>
                <a:cs typeface="+mn-cs"/>
              </a:rPr>
              <a:t>does inhibition of </a:t>
            </a:r>
            <a:r>
              <a:rPr lang="en-US" sz="1200" kern="1200" baseline="0" dirty="0" err="1" smtClean="0">
                <a:solidFill>
                  <a:schemeClr val="tx1"/>
                </a:solidFill>
                <a:latin typeface="+mn-lt"/>
                <a:ea typeface="+mn-ea"/>
                <a:cs typeface="+mn-cs"/>
              </a:rPr>
              <a:t>CarE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Casida</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 1983).</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45</a:t>
            </a:fld>
            <a:endParaRPr lang="en-US"/>
          </a:p>
        </p:txBody>
      </p:sp>
    </p:spTree>
    <p:extLst>
      <p:ext uri="{BB962C8B-B14F-4D97-AF65-F5344CB8AC3E}">
        <p14:creationId xmlns:p14="http://schemas.microsoft.com/office/powerpoint/2010/main" val="122296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Voltage clamp studies have shown that</a:t>
            </a:r>
          </a:p>
          <a:p>
            <a:r>
              <a:rPr lang="en-US" sz="1200" kern="1200" baseline="0" dirty="0" smtClean="0">
                <a:solidFill>
                  <a:schemeClr val="tx1"/>
                </a:solidFill>
                <a:latin typeface="+mn-lt"/>
                <a:ea typeface="+mn-ea"/>
                <a:cs typeface="+mn-cs"/>
              </a:rPr>
              <a:t>the principal effect of DDT is to slow down the closing of sodium</a:t>
            </a:r>
          </a:p>
          <a:p>
            <a:r>
              <a:rPr lang="en-US" sz="1200" kern="1200" baseline="0" dirty="0" smtClean="0">
                <a:solidFill>
                  <a:schemeClr val="tx1"/>
                </a:solidFill>
                <a:latin typeface="+mn-lt"/>
                <a:ea typeface="+mn-ea"/>
                <a:cs typeface="+mn-cs"/>
              </a:rPr>
              <a:t>channels once they have opened, while having little or no effect on</a:t>
            </a:r>
          </a:p>
          <a:p>
            <a:r>
              <a:rPr lang="en-US" sz="1200" kern="1200" baseline="0" dirty="0" smtClean="0">
                <a:solidFill>
                  <a:schemeClr val="tx1"/>
                </a:solidFill>
                <a:latin typeface="+mn-lt"/>
                <a:ea typeface="+mn-ea"/>
                <a:cs typeface="+mn-cs"/>
              </a:rPr>
              <a:t>closed gates. In addition to this effect on sodium channels, DDT</a:t>
            </a:r>
          </a:p>
          <a:p>
            <a:r>
              <a:rPr lang="en-US" sz="1200" kern="1200" baseline="0" dirty="0" smtClean="0">
                <a:solidFill>
                  <a:schemeClr val="tx1"/>
                </a:solidFill>
                <a:latin typeface="+mn-lt"/>
                <a:ea typeface="+mn-ea"/>
                <a:cs typeface="+mn-cs"/>
              </a:rPr>
              <a:t>also affects </a:t>
            </a:r>
            <a:r>
              <a:rPr lang="en-US" sz="1200" kern="1200" baseline="0" dirty="0" err="1" smtClean="0">
                <a:solidFill>
                  <a:schemeClr val="tx1"/>
                </a:solidFill>
                <a:latin typeface="+mn-lt"/>
                <a:ea typeface="+mn-ea"/>
                <a:cs typeface="+mn-cs"/>
              </a:rPr>
              <a:t>ATPases</a:t>
            </a:r>
            <a:r>
              <a:rPr lang="en-US" sz="1200" kern="1200" baseline="0" dirty="0" smtClean="0">
                <a:solidFill>
                  <a:schemeClr val="tx1"/>
                </a:solidFill>
                <a:latin typeface="+mn-lt"/>
                <a:ea typeface="+mn-ea"/>
                <a:cs typeface="+mn-cs"/>
              </a:rPr>
              <a:t>. Although DDT inhibits Na + ,K + -</a:t>
            </a:r>
            <a:r>
              <a:rPr lang="en-US" sz="1200" kern="1200" baseline="0" dirty="0" err="1" smtClean="0">
                <a:solidFill>
                  <a:schemeClr val="tx1"/>
                </a:solidFill>
                <a:latin typeface="+mn-lt"/>
                <a:ea typeface="+mn-ea"/>
                <a:cs typeface="+mn-cs"/>
              </a:rPr>
              <a:t>ATPase</a:t>
            </a:r>
            <a:r>
              <a:rPr lang="en-US" sz="1200" kern="1200" baseline="0" dirty="0" smtClean="0">
                <a:solidFill>
                  <a:schemeClr val="tx1"/>
                </a:solidFill>
                <a:latin typeface="+mn-lt"/>
                <a:ea typeface="+mn-ea"/>
                <a:cs typeface="+mn-cs"/>
              </a:rPr>
              <a:t>, this</a:t>
            </a:r>
          </a:p>
          <a:p>
            <a:r>
              <a:rPr lang="en-US" sz="1200" kern="1200" baseline="0" dirty="0" smtClean="0">
                <a:solidFill>
                  <a:schemeClr val="tx1"/>
                </a:solidFill>
                <a:latin typeface="+mn-lt"/>
                <a:ea typeface="+mn-ea"/>
                <a:cs typeface="+mn-cs"/>
              </a:rPr>
              <a:t>action would not contribute to its </a:t>
            </a:r>
            <a:r>
              <a:rPr lang="en-US" sz="1200" kern="1200" baseline="0" dirty="0" err="1" smtClean="0">
                <a:solidFill>
                  <a:schemeClr val="tx1"/>
                </a:solidFill>
                <a:latin typeface="+mn-lt"/>
                <a:ea typeface="+mn-ea"/>
                <a:cs typeface="+mn-cs"/>
              </a:rPr>
              <a:t>neurotoxic</a:t>
            </a:r>
            <a:r>
              <a:rPr lang="en-US" sz="1200" kern="1200" baseline="0" dirty="0" smtClean="0">
                <a:solidFill>
                  <a:schemeClr val="tx1"/>
                </a:solidFill>
                <a:latin typeface="+mn-lt"/>
                <a:ea typeface="+mn-ea"/>
                <a:cs typeface="+mn-cs"/>
              </a:rPr>
              <a:t> effect (Matsumura and</a:t>
            </a:r>
          </a:p>
          <a:p>
            <a:r>
              <a:rPr lang="en-US" sz="1200" kern="1200" baseline="0" dirty="0" err="1" smtClean="0">
                <a:solidFill>
                  <a:schemeClr val="tx1"/>
                </a:solidFill>
                <a:latin typeface="+mn-lt"/>
                <a:ea typeface="+mn-ea"/>
                <a:cs typeface="+mn-cs"/>
              </a:rPr>
              <a:t>Patil</a:t>
            </a:r>
            <a:r>
              <a:rPr lang="en-US" sz="1200" kern="1200" baseline="0" dirty="0" smtClean="0">
                <a:solidFill>
                  <a:schemeClr val="tx1"/>
                </a:solidFill>
                <a:latin typeface="+mn-lt"/>
                <a:ea typeface="+mn-ea"/>
                <a:cs typeface="+mn-cs"/>
              </a:rPr>
              <a:t>, 1969). Rather, inhibition of a Ca 2+ -</a:t>
            </a:r>
            <a:r>
              <a:rPr lang="en-US" sz="1200" kern="1200" baseline="0" dirty="0" err="1" smtClean="0">
                <a:solidFill>
                  <a:schemeClr val="tx1"/>
                </a:solidFill>
                <a:latin typeface="+mn-lt"/>
                <a:ea typeface="+mn-ea"/>
                <a:cs typeface="+mn-cs"/>
              </a:rPr>
              <a:t>ATPase</a:t>
            </a:r>
            <a:r>
              <a:rPr lang="en-US" sz="1200" kern="1200" baseline="0" dirty="0" smtClean="0">
                <a:solidFill>
                  <a:schemeClr val="tx1"/>
                </a:solidFill>
                <a:latin typeface="+mn-lt"/>
                <a:ea typeface="+mn-ea"/>
                <a:cs typeface="+mn-cs"/>
              </a:rPr>
              <a:t> (an </a:t>
            </a:r>
            <a:r>
              <a:rPr lang="en-US" sz="1200" kern="1200" baseline="0" dirty="0" err="1" smtClean="0">
                <a:solidFill>
                  <a:schemeClr val="tx1"/>
                </a:solidFill>
                <a:latin typeface="+mn-lt"/>
                <a:ea typeface="+mn-ea"/>
                <a:cs typeface="+mn-cs"/>
              </a:rPr>
              <a:t>ecto-ATPase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located on the outside of the cell membrane) may be involved in</a:t>
            </a:r>
          </a:p>
          <a:p>
            <a:r>
              <a:rPr lang="en-US" sz="1200" kern="1200" baseline="0" dirty="0" smtClean="0">
                <a:solidFill>
                  <a:schemeClr val="tx1"/>
                </a:solidFill>
                <a:latin typeface="+mn-lt"/>
                <a:ea typeface="+mn-ea"/>
                <a:cs typeface="+mn-cs"/>
              </a:rPr>
              <a:t>the effects of DDT. As the function of this Ca 2+ -</a:t>
            </a:r>
            <a:r>
              <a:rPr lang="en-US" sz="1200" kern="1200" baseline="0" dirty="0" err="1" smtClean="0">
                <a:solidFill>
                  <a:schemeClr val="tx1"/>
                </a:solidFill>
                <a:latin typeface="+mn-lt"/>
                <a:ea typeface="+mn-ea"/>
                <a:cs typeface="+mn-cs"/>
              </a:rPr>
              <a:t>ATPase</a:t>
            </a:r>
            <a:r>
              <a:rPr lang="en-US" sz="1200" kern="1200" baseline="0" dirty="0" smtClean="0">
                <a:solidFill>
                  <a:schemeClr val="tx1"/>
                </a:solidFill>
                <a:latin typeface="+mn-lt"/>
                <a:ea typeface="+mn-ea"/>
                <a:cs typeface="+mn-cs"/>
              </a:rPr>
              <a:t> is believed</a:t>
            </a:r>
          </a:p>
          <a:p>
            <a:r>
              <a:rPr lang="en-US" sz="1200" kern="1200" baseline="0" dirty="0" smtClean="0">
                <a:solidFill>
                  <a:schemeClr val="tx1"/>
                </a:solidFill>
                <a:latin typeface="+mn-lt"/>
                <a:ea typeface="+mn-ea"/>
                <a:cs typeface="+mn-cs"/>
              </a:rPr>
              <a:t>to be that of maintaining high external calcium concentrations, its</a:t>
            </a:r>
          </a:p>
          <a:p>
            <a:r>
              <a:rPr lang="en-US" sz="1200" kern="1200" baseline="0" dirty="0" smtClean="0">
                <a:solidFill>
                  <a:schemeClr val="tx1"/>
                </a:solidFill>
                <a:latin typeface="+mn-lt"/>
                <a:ea typeface="+mn-ea"/>
                <a:cs typeface="+mn-cs"/>
              </a:rPr>
              <a:t>inhibition would lower external calcium and contribute to membrane</a:t>
            </a:r>
          </a:p>
          <a:p>
            <a:r>
              <a:rPr lang="en-US" sz="1200" kern="1200" baseline="0" dirty="0" smtClean="0">
                <a:solidFill>
                  <a:schemeClr val="tx1"/>
                </a:solidFill>
                <a:latin typeface="+mn-lt"/>
                <a:ea typeface="+mn-ea"/>
                <a:cs typeface="+mn-cs"/>
              </a:rPr>
              <a:t>instability and repetitive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ring (Matsumura and </a:t>
            </a:r>
            <a:r>
              <a:rPr lang="en-US" sz="1200" kern="1200" baseline="0" dirty="0" err="1" smtClean="0">
                <a:solidFill>
                  <a:schemeClr val="tx1"/>
                </a:solidFill>
                <a:latin typeface="+mn-lt"/>
                <a:ea typeface="+mn-ea"/>
                <a:cs typeface="+mn-cs"/>
              </a:rPr>
              <a:t>Ghiasuddin</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1979).</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53</a:t>
            </a:fld>
            <a:endParaRPr lang="en-US"/>
          </a:p>
        </p:txBody>
      </p:sp>
    </p:spTree>
    <p:extLst>
      <p:ext uri="{BB962C8B-B14F-4D97-AF65-F5344CB8AC3E}">
        <p14:creationId xmlns:p14="http://schemas.microsoft.com/office/powerpoint/2010/main" val="186277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Rotenone is used as an agricultural insecticide/</a:t>
            </a:r>
          </a:p>
          <a:p>
            <a:r>
              <a:rPr lang="en-US" sz="1200" kern="1200" baseline="0" dirty="0" err="1" smtClean="0">
                <a:solidFill>
                  <a:schemeClr val="tx1"/>
                </a:solidFill>
                <a:latin typeface="+mn-lt"/>
                <a:ea typeface="+mn-ea"/>
                <a:cs typeface="+mn-cs"/>
              </a:rPr>
              <a:t>acaricide</a:t>
            </a:r>
            <a:r>
              <a:rPr lang="en-US" sz="1200" kern="1200" baseline="0" dirty="0" smtClean="0">
                <a:solidFill>
                  <a:schemeClr val="tx1"/>
                </a:solidFill>
                <a:latin typeface="+mn-lt"/>
                <a:ea typeface="+mn-ea"/>
                <a:cs typeface="+mn-cs"/>
              </a:rPr>
              <a:t>, particularly in organic farming (</a:t>
            </a:r>
            <a:r>
              <a:rPr lang="en-US" sz="1200" kern="1200" baseline="0" dirty="0" err="1" smtClean="0">
                <a:solidFill>
                  <a:schemeClr val="tx1"/>
                </a:solidFill>
                <a:latin typeface="+mn-lt"/>
                <a:ea typeface="+mn-ea"/>
                <a:cs typeface="+mn-cs"/>
              </a:rPr>
              <a:t>Isman</a:t>
            </a:r>
            <a:r>
              <a:rPr lang="en-US" sz="1200" kern="1200" baseline="0" dirty="0" smtClean="0">
                <a:solidFill>
                  <a:schemeClr val="tx1"/>
                </a:solidFill>
                <a:latin typeface="+mn-lt"/>
                <a:ea typeface="+mn-ea"/>
                <a:cs typeface="+mn-cs"/>
              </a:rPr>
              <a:t>, 2006). It</a:t>
            </a:r>
          </a:p>
          <a:p>
            <a:r>
              <a:rPr lang="en-US" sz="1200" kern="1200" baseline="0" dirty="0" smtClean="0">
                <a:solidFill>
                  <a:schemeClr val="tx1"/>
                </a:solidFill>
                <a:latin typeface="+mn-lt"/>
                <a:ea typeface="+mn-ea"/>
                <a:cs typeface="+mn-cs"/>
              </a:rPr>
              <a:t>is rather persistent in food crops after treatment, as indicated by</a:t>
            </a:r>
          </a:p>
          <a:p>
            <a:r>
              <a:rPr lang="en-US" sz="1200" kern="1200" baseline="0" dirty="0" smtClean="0">
                <a:solidFill>
                  <a:schemeClr val="tx1"/>
                </a:solidFill>
                <a:latin typeface="+mn-lt"/>
                <a:ea typeface="+mn-ea"/>
                <a:cs typeface="+mn-cs"/>
              </a:rPr>
              <a:t>half-life of four days in olives (</a:t>
            </a:r>
            <a:r>
              <a:rPr lang="en-US" sz="1200" kern="1200" baseline="0" dirty="0" err="1" smtClean="0">
                <a:solidFill>
                  <a:schemeClr val="tx1"/>
                </a:solidFill>
                <a:latin typeface="+mn-lt"/>
                <a:ea typeface="+mn-ea"/>
                <a:cs typeface="+mn-cs"/>
              </a:rPr>
              <a:t>Cabras</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 2002). Rotenone is</a:t>
            </a:r>
          </a:p>
          <a:p>
            <a:r>
              <a:rPr lang="en-US" sz="1200" kern="1200" baseline="0" dirty="0" smtClean="0">
                <a:solidFill>
                  <a:schemeClr val="tx1"/>
                </a:solidFill>
                <a:latin typeface="+mn-lt"/>
                <a:ea typeface="+mn-ea"/>
                <a:cs typeface="+mn-cs"/>
              </a:rPr>
              <a:t>very toxic to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sh</a:t>
            </a:r>
            <a:r>
              <a:rPr lang="en-US" sz="1200" kern="1200" baseline="0" dirty="0" smtClean="0">
                <a:solidFill>
                  <a:schemeClr val="tx1"/>
                </a:solidFill>
                <a:latin typeface="+mn-lt"/>
                <a:ea typeface="+mn-ea"/>
                <a:cs typeface="+mn-cs"/>
              </a:rPr>
              <a:t>; root extracts were used to paralyze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sh</a:t>
            </a:r>
            <a:r>
              <a:rPr lang="en-US" sz="1200" kern="1200" baseline="0" dirty="0" smtClean="0">
                <a:solidFill>
                  <a:schemeClr val="tx1"/>
                </a:solidFill>
                <a:latin typeface="+mn-lt"/>
                <a:ea typeface="+mn-ea"/>
                <a:cs typeface="+mn-cs"/>
              </a:rPr>
              <a:t> for capture</a:t>
            </a:r>
          </a:p>
          <a:p>
            <a:r>
              <a:rPr lang="en-US" sz="1200" kern="1200" baseline="0" dirty="0" smtClean="0">
                <a:solidFill>
                  <a:schemeClr val="tx1"/>
                </a:solidFill>
                <a:latin typeface="+mn-lt"/>
                <a:ea typeface="+mn-ea"/>
                <a:cs typeface="+mn-cs"/>
              </a:rPr>
              <a:t>and consumption, and rotenone is still used in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shery</a:t>
            </a:r>
            <a:r>
              <a:rPr lang="en-US" sz="1200" kern="1200" baseline="0" dirty="0" smtClean="0">
                <a:solidFill>
                  <a:schemeClr val="tx1"/>
                </a:solidFill>
                <a:latin typeface="+mn-lt"/>
                <a:ea typeface="+mn-ea"/>
                <a:cs typeface="+mn-cs"/>
              </a:rPr>
              <a:t> management.</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recent years, rotenone has received much attention because</a:t>
            </a:r>
          </a:p>
          <a:p>
            <a:r>
              <a:rPr lang="en-US" sz="1200" kern="1200" baseline="0" dirty="0" smtClean="0">
                <a:solidFill>
                  <a:schemeClr val="tx1"/>
                </a:solidFill>
                <a:latin typeface="+mn-lt"/>
                <a:ea typeface="+mn-ea"/>
                <a:cs typeface="+mn-cs"/>
              </a:rPr>
              <a:t>of its potential role in the etiology of Parkinson disease. An earlier</a:t>
            </a:r>
          </a:p>
          <a:p>
            <a:r>
              <a:rPr lang="en-US" sz="1200" kern="1200" baseline="0" dirty="0" smtClean="0">
                <a:solidFill>
                  <a:schemeClr val="tx1"/>
                </a:solidFill>
                <a:latin typeface="+mn-lt"/>
                <a:ea typeface="+mn-ea"/>
                <a:cs typeface="+mn-cs"/>
              </a:rPr>
              <a:t>study by </a:t>
            </a:r>
            <a:r>
              <a:rPr lang="en-US" sz="1200" kern="1200" baseline="0" dirty="0" err="1" smtClean="0">
                <a:solidFill>
                  <a:schemeClr val="tx1"/>
                </a:solidFill>
                <a:latin typeface="+mn-lt"/>
                <a:ea typeface="+mn-ea"/>
                <a:cs typeface="+mn-cs"/>
              </a:rPr>
              <a:t>Heikkila</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(1985) showed that </a:t>
            </a:r>
            <a:r>
              <a:rPr lang="en-US" sz="1200" i="1" kern="1200" baseline="0" dirty="0" err="1" smtClean="0">
                <a:solidFill>
                  <a:schemeClr val="tx1"/>
                </a:solidFill>
                <a:latin typeface="+mn-lt"/>
                <a:ea typeface="+mn-ea"/>
                <a:cs typeface="+mn-cs"/>
              </a:rPr>
              <a:t>stereotaxic</a:t>
            </a:r>
            <a:r>
              <a:rPr lang="en-US" sz="1200" i="1" kern="1200" baseline="0" dirty="0" smtClean="0">
                <a:solidFill>
                  <a:schemeClr val="tx1"/>
                </a:solidFill>
                <a:latin typeface="+mn-lt"/>
                <a:ea typeface="+mn-ea"/>
                <a:cs typeface="+mn-cs"/>
              </a:rPr>
              <a:t> administration</a:t>
            </a:r>
          </a:p>
          <a:p>
            <a:r>
              <a:rPr lang="en-US" sz="1200" kern="1200" baseline="0" dirty="0" smtClean="0">
                <a:solidFill>
                  <a:schemeClr val="tx1"/>
                </a:solidFill>
                <a:latin typeface="+mn-lt"/>
                <a:ea typeface="+mn-ea"/>
                <a:cs typeface="+mn-cs"/>
              </a:rPr>
              <a:t>to rats of rotenone damaged the </a:t>
            </a:r>
            <a:r>
              <a:rPr lang="en-US" sz="1200" kern="1200" baseline="0" dirty="0" err="1" smtClean="0">
                <a:solidFill>
                  <a:schemeClr val="tx1"/>
                </a:solidFill>
                <a:latin typeface="+mn-lt"/>
                <a:ea typeface="+mn-ea"/>
                <a:cs typeface="+mn-cs"/>
              </a:rPr>
              <a:t>dopaminergic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nigrostriatal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pathway, similarly to what observed with 1-methyl-4-phenylpyridinium</a:t>
            </a:r>
          </a:p>
          <a:p>
            <a:r>
              <a:rPr lang="en-US" sz="1200" kern="1200" baseline="0" dirty="0" smtClean="0">
                <a:solidFill>
                  <a:schemeClr val="tx1"/>
                </a:solidFill>
                <a:latin typeface="+mn-lt"/>
                <a:ea typeface="+mn-ea"/>
                <a:cs typeface="+mn-cs"/>
              </a:rPr>
              <a:t>(MPP + , the active metabolite of 1-methyl-4-phenyl-1,2,3,6-</a:t>
            </a:r>
          </a:p>
          <a:p>
            <a:r>
              <a:rPr lang="en-US" sz="1200" kern="1200" baseline="0" dirty="0" err="1" smtClean="0">
                <a:solidFill>
                  <a:schemeClr val="tx1"/>
                </a:solidFill>
                <a:latin typeface="+mn-lt"/>
                <a:ea typeface="+mn-ea"/>
                <a:cs typeface="+mn-cs"/>
              </a:rPr>
              <a:t>tetrahydropyridine</a:t>
            </a:r>
            <a:r>
              <a:rPr lang="en-US" sz="1200" kern="1200" baseline="0" dirty="0" smtClean="0">
                <a:solidFill>
                  <a:schemeClr val="tx1"/>
                </a:solidFill>
                <a:latin typeface="+mn-lt"/>
                <a:ea typeface="+mn-ea"/>
                <a:cs typeface="+mn-cs"/>
              </a:rPr>
              <a:t> [MPTP]), a known parkinsonism-causing</a:t>
            </a:r>
          </a:p>
          <a:p>
            <a:r>
              <a:rPr lang="en-US" sz="1200" kern="1200" baseline="0" dirty="0" smtClean="0">
                <a:solidFill>
                  <a:schemeClr val="tx1"/>
                </a:solidFill>
                <a:latin typeface="+mn-lt"/>
                <a:ea typeface="+mn-ea"/>
                <a:cs typeface="+mn-cs"/>
              </a:rPr>
              <a:t>chemical, which is also a complex I </a:t>
            </a:r>
            <a:r>
              <a:rPr lang="en-US" sz="1200" kern="1200" baseline="0" dirty="0" err="1" smtClean="0">
                <a:solidFill>
                  <a:schemeClr val="tx1"/>
                </a:solidFill>
                <a:latin typeface="+mn-lt"/>
                <a:ea typeface="+mn-ea"/>
                <a:cs typeface="+mn-cs"/>
              </a:rPr>
              <a:t>inhibito</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55</a:t>
            </a:fld>
            <a:endParaRPr lang="en-US"/>
          </a:p>
        </p:txBody>
      </p:sp>
    </p:spTree>
    <p:extLst>
      <p:ext uri="{BB962C8B-B14F-4D97-AF65-F5344CB8AC3E}">
        <p14:creationId xmlns:p14="http://schemas.microsoft.com/office/powerpoint/2010/main" val="27222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Fluoroacetate</a:t>
            </a:r>
            <a:r>
              <a:rPr lang="en-US" sz="1200" kern="1200" baseline="0" dirty="0" smtClean="0">
                <a:solidFill>
                  <a:schemeClr val="tx1"/>
                </a:solidFill>
                <a:latin typeface="+mn-lt"/>
                <a:ea typeface="+mn-ea"/>
                <a:cs typeface="+mn-cs"/>
              </a:rPr>
              <a:t> is incorporated</a:t>
            </a:r>
          </a:p>
          <a:p>
            <a:r>
              <a:rPr lang="en-US" sz="1200" kern="1200" baseline="0" dirty="0" smtClean="0">
                <a:solidFill>
                  <a:schemeClr val="tx1"/>
                </a:solidFill>
                <a:latin typeface="+mn-lt"/>
                <a:ea typeface="+mn-ea"/>
                <a:cs typeface="+mn-cs"/>
              </a:rPr>
              <a:t>into fl </a:t>
            </a:r>
            <a:r>
              <a:rPr lang="en-US" sz="1200" kern="1200" baseline="0" dirty="0" err="1" smtClean="0">
                <a:solidFill>
                  <a:schemeClr val="tx1"/>
                </a:solidFill>
                <a:latin typeface="+mn-lt"/>
                <a:ea typeface="+mn-ea"/>
                <a:cs typeface="+mn-cs"/>
              </a:rPr>
              <a:t>uoracetyl</a:t>
            </a:r>
            <a:r>
              <a:rPr lang="en-US" sz="1200" kern="1200" baseline="0" dirty="0" smtClean="0">
                <a:solidFill>
                  <a:schemeClr val="tx1"/>
                </a:solidFill>
                <a:latin typeface="+mn-lt"/>
                <a:ea typeface="+mn-ea"/>
                <a:cs typeface="+mn-cs"/>
              </a:rPr>
              <a:t>-coenzyme A, which condenses with </a:t>
            </a:r>
            <a:r>
              <a:rPr lang="en-US" sz="1200" kern="1200" baseline="0" dirty="0" err="1" smtClean="0">
                <a:solidFill>
                  <a:schemeClr val="tx1"/>
                </a:solidFill>
                <a:latin typeface="+mn-lt"/>
                <a:ea typeface="+mn-ea"/>
                <a:cs typeface="+mn-cs"/>
              </a:rPr>
              <a:t>oxaloacetate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form fl </a:t>
            </a:r>
            <a:r>
              <a:rPr lang="en-US" sz="1200" kern="1200" baseline="0" dirty="0" err="1" smtClean="0">
                <a:solidFill>
                  <a:schemeClr val="tx1"/>
                </a:solidFill>
                <a:latin typeface="+mn-lt"/>
                <a:ea typeface="+mn-ea"/>
                <a:cs typeface="+mn-cs"/>
              </a:rPr>
              <a:t>uorocitrate</a:t>
            </a:r>
            <a:r>
              <a:rPr lang="en-US" sz="1200" kern="1200" baseline="0" dirty="0" smtClean="0">
                <a:solidFill>
                  <a:schemeClr val="tx1"/>
                </a:solidFill>
                <a:latin typeface="+mn-lt"/>
                <a:ea typeface="+mn-ea"/>
                <a:cs typeface="+mn-cs"/>
              </a:rPr>
              <a:t>, which inhibits mitochondrial </a:t>
            </a:r>
            <a:r>
              <a:rPr lang="en-US" sz="1200" kern="1200" baseline="0" dirty="0" err="1" smtClean="0">
                <a:solidFill>
                  <a:schemeClr val="tx1"/>
                </a:solidFill>
                <a:latin typeface="+mn-lt"/>
                <a:ea typeface="+mn-ea"/>
                <a:cs typeface="+mn-cs"/>
              </a:rPr>
              <a:t>aconitase</a:t>
            </a:r>
            <a:r>
              <a:rPr lang="en-US" sz="1200" kern="1200" baseline="0" dirty="0" smtClean="0">
                <a:solidFill>
                  <a:schemeClr val="tx1"/>
                </a:solidFill>
                <a:latin typeface="+mn-lt"/>
                <a:ea typeface="+mn-ea"/>
                <a:cs typeface="+mn-cs"/>
              </a:rPr>
              <a:t>. This</a:t>
            </a:r>
          </a:p>
          <a:p>
            <a:r>
              <a:rPr lang="en-US" sz="1200" kern="1200" baseline="0" dirty="0" smtClean="0">
                <a:solidFill>
                  <a:schemeClr val="tx1"/>
                </a:solidFill>
                <a:latin typeface="+mn-lt"/>
                <a:ea typeface="+mn-ea"/>
                <a:cs typeface="+mn-cs"/>
              </a:rPr>
              <a:t>results in inhibition of the Krebs cycle, leading to lowered energy</a:t>
            </a:r>
          </a:p>
          <a:p>
            <a:r>
              <a:rPr lang="en-US" sz="1200" kern="1200" baseline="0" dirty="0" smtClean="0">
                <a:solidFill>
                  <a:schemeClr val="tx1"/>
                </a:solidFill>
                <a:latin typeface="+mn-lt"/>
                <a:ea typeface="+mn-ea"/>
                <a:cs typeface="+mn-cs"/>
              </a:rPr>
              <a:t>production, reduced oxygen consumption, and reduced cellular</a:t>
            </a:r>
          </a:p>
          <a:p>
            <a:r>
              <a:rPr lang="en-US" sz="1200" kern="1200" baseline="0" dirty="0" smtClean="0">
                <a:solidFill>
                  <a:schemeClr val="tx1"/>
                </a:solidFill>
                <a:latin typeface="+mn-lt"/>
                <a:ea typeface="+mn-ea"/>
                <a:cs typeface="+mn-cs"/>
              </a:rPr>
              <a:t>concentration of ATP. Blockage of energy metabolism is believed</a:t>
            </a:r>
          </a:p>
          <a:p>
            <a:r>
              <a:rPr lang="en-US" sz="1200" kern="1200" baseline="0" dirty="0" smtClean="0">
                <a:solidFill>
                  <a:schemeClr val="tx1"/>
                </a:solidFill>
                <a:latin typeface="+mn-lt"/>
                <a:ea typeface="+mn-ea"/>
                <a:cs typeface="+mn-cs"/>
              </a:rPr>
              <a:t>to account for most signs of toxicity, although some may be due</a:t>
            </a:r>
          </a:p>
          <a:p>
            <a:r>
              <a:rPr lang="en-US" sz="1200" kern="1200" baseline="0" dirty="0" smtClean="0">
                <a:solidFill>
                  <a:schemeClr val="tx1"/>
                </a:solidFill>
                <a:latin typeface="+mn-lt"/>
                <a:ea typeface="+mn-ea"/>
                <a:cs typeface="+mn-cs"/>
              </a:rPr>
              <a:t>to accumulation of citrate, which is a potent </a:t>
            </a:r>
            <a:r>
              <a:rPr lang="en-US" sz="1200" kern="1200" baseline="0" dirty="0" err="1" smtClean="0">
                <a:solidFill>
                  <a:schemeClr val="tx1"/>
                </a:solidFill>
                <a:latin typeface="+mn-lt"/>
                <a:ea typeface="+mn-ea"/>
                <a:cs typeface="+mn-cs"/>
              </a:rPr>
              <a:t>chelator</a:t>
            </a:r>
            <a:r>
              <a:rPr lang="en-US" sz="1200" kern="1200" baseline="0" dirty="0" smtClean="0">
                <a:solidFill>
                  <a:schemeClr val="tx1"/>
                </a:solidFill>
                <a:latin typeface="+mn-lt"/>
                <a:ea typeface="+mn-ea"/>
                <a:cs typeface="+mn-cs"/>
              </a:rPr>
              <a:t> of calcium</a:t>
            </a:r>
          </a:p>
          <a:p>
            <a:r>
              <a:rPr lang="en-US" sz="1200" kern="1200" baseline="0" dirty="0" smtClean="0">
                <a:solidFill>
                  <a:schemeClr val="tx1"/>
                </a:solidFill>
                <a:latin typeface="+mn-lt"/>
                <a:ea typeface="+mn-ea"/>
                <a:cs typeface="+mn-cs"/>
              </a:rPr>
              <a:t>ions (</a:t>
            </a:r>
            <a:r>
              <a:rPr lang="en-US" sz="1200" kern="1200" baseline="0" dirty="0" err="1" smtClean="0">
                <a:solidFill>
                  <a:schemeClr val="tx1"/>
                </a:solidFill>
                <a:latin typeface="+mn-lt"/>
                <a:ea typeface="+mn-ea"/>
                <a:cs typeface="+mn-cs"/>
              </a:rPr>
              <a:t>Pelfrene</a:t>
            </a:r>
            <a:r>
              <a:rPr lang="en-US" sz="1200" kern="1200" baseline="0" dirty="0" smtClean="0">
                <a:solidFill>
                  <a:schemeClr val="tx1"/>
                </a:solidFill>
                <a:latin typeface="+mn-lt"/>
                <a:ea typeface="+mn-ea"/>
                <a:cs typeface="+mn-cs"/>
              </a:rPr>
              <a:t>, 2010). Since 1946, when sodium fl </a:t>
            </a:r>
            <a:r>
              <a:rPr lang="en-US" sz="1200" kern="1200" baseline="0" dirty="0" err="1" smtClean="0">
                <a:solidFill>
                  <a:schemeClr val="tx1"/>
                </a:solidFill>
                <a:latin typeface="+mn-lt"/>
                <a:ea typeface="+mn-ea"/>
                <a:cs typeface="+mn-cs"/>
              </a:rPr>
              <a:t>uoroacetate</a:t>
            </a:r>
            <a:r>
              <a:rPr lang="en-US" sz="1200" kern="1200" baseline="0" dirty="0" smtClean="0">
                <a:solidFill>
                  <a:schemeClr val="tx1"/>
                </a:solidFill>
                <a:latin typeface="+mn-lt"/>
                <a:ea typeface="+mn-ea"/>
                <a:cs typeface="+mn-cs"/>
              </a:rPr>
              <a:t> was</a:t>
            </a:r>
          </a:p>
          <a:p>
            <a:r>
              <a:rPr lang="en-US" sz="1200" kern="1200" baseline="0" dirty="0" smtClean="0">
                <a:solidFill>
                  <a:schemeClr val="tx1"/>
                </a:solidFill>
                <a:latin typeface="+mn-lt"/>
                <a:ea typeface="+mn-ea"/>
                <a:cs typeface="+mn-cs"/>
              </a:rPr>
              <a:t>introduced in the United States, several cases of human poisoning</a:t>
            </a:r>
          </a:p>
          <a:p>
            <a:r>
              <a:rPr lang="en-US" sz="1200" kern="1200" baseline="0" dirty="0" smtClean="0">
                <a:solidFill>
                  <a:schemeClr val="tx1"/>
                </a:solidFill>
                <a:latin typeface="+mn-lt"/>
                <a:ea typeface="+mn-ea"/>
                <a:cs typeface="+mn-cs"/>
              </a:rPr>
              <a:t>have been reported.</a:t>
            </a:r>
            <a:endParaRPr lang="en-US" dirty="0"/>
          </a:p>
        </p:txBody>
      </p:sp>
      <p:sp>
        <p:nvSpPr>
          <p:cNvPr id="4" name="Slide Number Placeholder 3"/>
          <p:cNvSpPr>
            <a:spLocks noGrp="1"/>
          </p:cNvSpPr>
          <p:nvPr>
            <p:ph type="sldNum" sz="quarter" idx="10"/>
          </p:nvPr>
        </p:nvSpPr>
        <p:spPr/>
        <p:txBody>
          <a:bodyPr/>
          <a:lstStyle/>
          <a:p>
            <a:fld id="{5EE54AA6-F1ED-4FBE-93C6-04C33F2417DD}" type="slidenum">
              <a:rPr lang="en-US" smtClean="0"/>
              <a:pPr/>
              <a:t>60</a:t>
            </a:fld>
            <a:endParaRPr lang="en-US"/>
          </a:p>
        </p:txBody>
      </p:sp>
    </p:spTree>
    <p:extLst>
      <p:ext uri="{BB962C8B-B14F-4D97-AF65-F5344CB8AC3E}">
        <p14:creationId xmlns:p14="http://schemas.microsoft.com/office/powerpoint/2010/main" val="124716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DB87E-FEED-4E39-BD14-07E6CDB5A6C1}" type="datetime1">
              <a:rPr lang="en-US" smtClean="0"/>
              <a:t>6/25/2019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2B64D-6CD3-4A90-911B-53B45449EE09}" type="datetime1">
              <a:rPr lang="en-US" smtClean="0"/>
              <a:t>6/25/2019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0617D-127E-4A24-9B6B-5D457D9C508E}" type="datetime1">
              <a:rPr lang="en-US" smtClean="0"/>
              <a:t>6/25/2019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10FE6-162E-4D8D-AB72-337DD6B54656}" type="datetime1">
              <a:rPr lang="en-US" smtClean="0"/>
              <a:t>6/25/2019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CCC34-BBA7-4958-A436-2773A30DDC4E}" type="datetime1">
              <a:rPr lang="en-US" smtClean="0"/>
              <a:t>6/25/2019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B1C2B-8E32-4A15-BA5D-5E560F1320CE}" type="datetime1">
              <a:rPr lang="en-US" smtClean="0"/>
              <a:t>6/25/2019</a:t>
            </a:fld>
            <a:endParaRPr lang="en-US"/>
          </a:p>
        </p:txBody>
      </p:sp>
      <p:sp>
        <p:nvSpPr>
          <p:cNvPr id="6" name="Footer Placeholder 5"/>
          <p:cNvSpPr>
            <a:spLocks noGrp="1"/>
          </p:cNvSpPr>
          <p:nvPr>
            <p:ph type="ftr" sz="quarter" idx="11"/>
          </p:nvPr>
        </p:nvSpPr>
        <p:spPr/>
        <p:txBody>
          <a:bodyPr/>
          <a:lstStyle/>
          <a:p>
            <a:r>
              <a:rPr lang="en-US" smtClean="0"/>
              <a:t>N.B</a:t>
            </a:r>
            <a:endParaRPr lang="en-US"/>
          </a:p>
        </p:txBody>
      </p:sp>
      <p:sp>
        <p:nvSpPr>
          <p:cNvPr id="7" name="Slide Number Placeholder 6"/>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F0E94-EE01-4F55-9680-3DAFD6E121E4}" type="datetime1">
              <a:rPr lang="en-US" smtClean="0"/>
              <a:t>6/25/2019</a:t>
            </a:fld>
            <a:endParaRPr lang="en-US"/>
          </a:p>
        </p:txBody>
      </p:sp>
      <p:sp>
        <p:nvSpPr>
          <p:cNvPr id="8" name="Footer Placeholder 7"/>
          <p:cNvSpPr>
            <a:spLocks noGrp="1"/>
          </p:cNvSpPr>
          <p:nvPr>
            <p:ph type="ftr" sz="quarter" idx="11"/>
          </p:nvPr>
        </p:nvSpPr>
        <p:spPr/>
        <p:txBody>
          <a:bodyPr/>
          <a:lstStyle/>
          <a:p>
            <a:r>
              <a:rPr lang="en-US" smtClean="0"/>
              <a:t>N.B</a:t>
            </a:r>
            <a:endParaRPr lang="en-US"/>
          </a:p>
        </p:txBody>
      </p:sp>
      <p:sp>
        <p:nvSpPr>
          <p:cNvPr id="9" name="Slide Number Placeholder 8"/>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BD4FF-490A-4EBF-9300-EFED68B89814}" type="datetime1">
              <a:rPr lang="en-US" smtClean="0"/>
              <a:t>6/25/2019</a:t>
            </a:fld>
            <a:endParaRPr lang="en-US"/>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B22ED-D73C-49FC-A374-176EB15D94A2}" type="datetime1">
              <a:rPr lang="en-US" smtClean="0"/>
              <a:t>6/25/2019</a:t>
            </a:fld>
            <a:endParaRPr lang="en-US"/>
          </a:p>
        </p:txBody>
      </p:sp>
      <p:sp>
        <p:nvSpPr>
          <p:cNvPr id="3" name="Footer Placeholder 2"/>
          <p:cNvSpPr>
            <a:spLocks noGrp="1"/>
          </p:cNvSpPr>
          <p:nvPr>
            <p:ph type="ftr" sz="quarter" idx="11"/>
          </p:nvPr>
        </p:nvSpPr>
        <p:spPr/>
        <p:txBody>
          <a:bodyPr/>
          <a:lstStyle/>
          <a:p>
            <a:r>
              <a:rPr lang="en-US" smtClean="0"/>
              <a:t>N.B</a:t>
            </a:r>
            <a:endParaRPr lang="en-US"/>
          </a:p>
        </p:txBody>
      </p:sp>
      <p:sp>
        <p:nvSpPr>
          <p:cNvPr id="4" name="Slide Number Placeholder 3"/>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CE999-4293-4442-BC62-5C8E86EF77C4}" type="datetime1">
              <a:rPr lang="en-US" smtClean="0"/>
              <a:t>6/25/2019</a:t>
            </a:fld>
            <a:endParaRPr lang="en-US"/>
          </a:p>
        </p:txBody>
      </p:sp>
      <p:sp>
        <p:nvSpPr>
          <p:cNvPr id="6" name="Footer Placeholder 5"/>
          <p:cNvSpPr>
            <a:spLocks noGrp="1"/>
          </p:cNvSpPr>
          <p:nvPr>
            <p:ph type="ftr" sz="quarter" idx="11"/>
          </p:nvPr>
        </p:nvSpPr>
        <p:spPr/>
        <p:txBody>
          <a:bodyPr/>
          <a:lstStyle/>
          <a:p>
            <a:r>
              <a:rPr lang="en-US" smtClean="0"/>
              <a:t>N.B</a:t>
            </a:r>
            <a:endParaRPr lang="en-US"/>
          </a:p>
        </p:txBody>
      </p:sp>
      <p:sp>
        <p:nvSpPr>
          <p:cNvPr id="7" name="Slide Number Placeholder 6"/>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F9D7D-E18F-45FC-98C0-2306663A9104}" type="datetime1">
              <a:rPr lang="en-US" smtClean="0"/>
              <a:t>6/25/2019</a:t>
            </a:fld>
            <a:endParaRPr lang="en-US"/>
          </a:p>
        </p:txBody>
      </p:sp>
      <p:sp>
        <p:nvSpPr>
          <p:cNvPr id="6" name="Footer Placeholder 5"/>
          <p:cNvSpPr>
            <a:spLocks noGrp="1"/>
          </p:cNvSpPr>
          <p:nvPr>
            <p:ph type="ftr" sz="quarter" idx="11"/>
          </p:nvPr>
        </p:nvSpPr>
        <p:spPr/>
        <p:txBody>
          <a:bodyPr/>
          <a:lstStyle/>
          <a:p>
            <a:r>
              <a:rPr lang="en-US" smtClean="0"/>
              <a:t>N.B</a:t>
            </a:r>
            <a:endParaRPr lang="en-US"/>
          </a:p>
        </p:txBody>
      </p:sp>
      <p:sp>
        <p:nvSpPr>
          <p:cNvPr id="7" name="Slide Number Placeholder 6"/>
          <p:cNvSpPr>
            <a:spLocks noGrp="1"/>
          </p:cNvSpPr>
          <p:nvPr>
            <p:ph type="sldNum" sz="quarter" idx="12"/>
          </p:nvPr>
        </p:nvSpPr>
        <p:spPr/>
        <p:txBody>
          <a:bodyPr/>
          <a:lstStyle/>
          <a:p>
            <a:fld id="{E4D1BE9A-63C1-4714-B73E-A17F60B6E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92AAF-24DE-4AF8-9DD5-CF74C7E7AFE6}" type="datetime1">
              <a:rPr lang="en-US" smtClean="0"/>
              <a:t>6/25/2019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1BE9A-63C1-4714-B73E-A17F60B6E5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42900"/>
            <a:ext cx="7772400" cy="990600"/>
          </a:xfrm>
          <a:prstGeom prst="rect">
            <a:avLst/>
          </a:prstGeom>
        </p:spPr>
        <p:txBody>
          <a:bodyPr anchor="ctr">
            <a:normAutofit lnSpcReduction="100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Aft>
                <a:spcPts val="0"/>
              </a:spcAft>
              <a:defRPr/>
            </a:pPr>
            <a:r>
              <a:rPr lang="en-US" sz="6400" b="1" dirty="0">
                <a:latin typeface="+mj-lt"/>
                <a:ea typeface="+mj-ea"/>
                <a:cs typeface="+mj-cs"/>
              </a:rPr>
              <a:t>Toxicology course </a:t>
            </a:r>
          </a:p>
        </p:txBody>
      </p:sp>
      <p:sp>
        <p:nvSpPr>
          <p:cNvPr id="5" name="Subtitle 2"/>
          <p:cNvSpPr txBox="1">
            <a:spLocks/>
          </p:cNvSpPr>
          <p:nvPr/>
        </p:nvSpPr>
        <p:spPr>
          <a:xfrm>
            <a:off x="1066800" y="1828800"/>
            <a:ext cx="7162800" cy="4343400"/>
          </a:xfrm>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ct val="20000"/>
              </a:spcBef>
              <a:spcAft>
                <a:spcPts val="0"/>
              </a:spcAft>
              <a:buFont typeface="Arial" pitchFamily="34" charset="0"/>
              <a:buNone/>
              <a:defRPr/>
            </a:pPr>
            <a:r>
              <a:rPr lang="en-US" sz="6000" b="1" dirty="0">
                <a:solidFill>
                  <a:schemeClr val="tx1">
                    <a:lumMod val="95000"/>
                    <a:lumOff val="5000"/>
                  </a:schemeClr>
                </a:solidFill>
                <a:latin typeface="+mn-lt"/>
                <a:cs typeface="+mn-cs"/>
              </a:rPr>
              <a:t>Part </a:t>
            </a:r>
            <a:r>
              <a:rPr lang="en-US" sz="6000" b="1" dirty="0" smtClean="0">
                <a:solidFill>
                  <a:schemeClr val="tx1">
                    <a:lumMod val="95000"/>
                    <a:lumOff val="5000"/>
                  </a:schemeClr>
                </a:solidFill>
                <a:latin typeface="+mn-lt"/>
                <a:cs typeface="+mn-cs"/>
              </a:rPr>
              <a:t>4:</a:t>
            </a:r>
            <a:endParaRPr lang="en-US" sz="6000" b="1" dirty="0">
              <a:solidFill>
                <a:schemeClr val="tx1">
                  <a:lumMod val="95000"/>
                  <a:lumOff val="5000"/>
                </a:schemeClr>
              </a:solidFill>
              <a:latin typeface="+mn-lt"/>
              <a:cs typeface="+mn-cs"/>
            </a:endParaRPr>
          </a:p>
          <a:p>
            <a:pPr algn="ctr" fontAlgn="auto">
              <a:spcBef>
                <a:spcPct val="20000"/>
              </a:spcBef>
              <a:spcAft>
                <a:spcPts val="0"/>
              </a:spcAft>
              <a:buFont typeface="Arial" pitchFamily="34" charset="0"/>
              <a:buNone/>
              <a:defRPr/>
            </a:pPr>
            <a:endParaRPr lang="en-US" sz="1200" b="1" dirty="0">
              <a:solidFill>
                <a:schemeClr val="tx1">
                  <a:lumMod val="95000"/>
                  <a:lumOff val="5000"/>
                </a:schemeClr>
              </a:solidFill>
              <a:latin typeface="+mn-lt"/>
              <a:cs typeface="+mn-cs"/>
            </a:endParaRPr>
          </a:p>
          <a:p>
            <a:pPr algn="ctr" fontAlgn="auto">
              <a:spcBef>
                <a:spcPct val="20000"/>
              </a:spcBef>
              <a:spcAft>
                <a:spcPts val="0"/>
              </a:spcAft>
              <a:buFont typeface="Wingdings" pitchFamily="2" charset="2"/>
              <a:buChar char="q"/>
              <a:defRPr/>
            </a:pPr>
            <a:r>
              <a:rPr lang="en-US" sz="4300" b="1" dirty="0" smtClean="0">
                <a:solidFill>
                  <a:schemeClr val="tx1">
                    <a:lumMod val="95000"/>
                    <a:lumOff val="5000"/>
                  </a:schemeClr>
                </a:solidFill>
                <a:latin typeface="+mn-lt"/>
                <a:cs typeface="+mn-cs"/>
              </a:rPr>
              <a:t>Household products</a:t>
            </a:r>
          </a:p>
          <a:p>
            <a:pPr algn="ctr" fontAlgn="auto">
              <a:spcBef>
                <a:spcPct val="20000"/>
              </a:spcBef>
              <a:spcAft>
                <a:spcPts val="0"/>
              </a:spcAft>
              <a:buFont typeface="Wingdings" pitchFamily="2" charset="2"/>
              <a:buChar char="q"/>
              <a:defRPr/>
            </a:pPr>
            <a:r>
              <a:rPr lang="en-US" sz="4300" b="1" dirty="0" smtClean="0">
                <a:solidFill>
                  <a:schemeClr val="tx1">
                    <a:lumMod val="95000"/>
                    <a:lumOff val="5000"/>
                  </a:schemeClr>
                </a:solidFill>
              </a:rPr>
              <a:t>Pesticides </a:t>
            </a:r>
            <a:endParaRPr lang="en-US" sz="4300" b="1" dirty="0" smtClean="0">
              <a:solidFill>
                <a:schemeClr val="tx1">
                  <a:lumMod val="95000"/>
                  <a:lumOff val="5000"/>
                </a:schemeClr>
              </a:solidFill>
              <a:latin typeface="+mn-lt"/>
              <a:cs typeface="+mn-cs"/>
            </a:endParaRPr>
          </a:p>
          <a:p>
            <a:pPr algn="ctr" fontAlgn="auto">
              <a:spcBef>
                <a:spcPct val="20000"/>
              </a:spcBef>
              <a:spcAft>
                <a:spcPts val="0"/>
              </a:spcAft>
              <a:defRPr/>
            </a:pPr>
            <a:r>
              <a:rPr lang="en-US" sz="6000" b="1" dirty="0" smtClean="0">
                <a:solidFill>
                  <a:schemeClr val="tx1">
                    <a:lumMod val="95000"/>
                    <a:lumOff val="5000"/>
                  </a:schemeClr>
                </a:solidFill>
                <a:latin typeface="+mn-lt"/>
                <a:cs typeface="+mn-cs"/>
              </a:rPr>
              <a:t>TOXICOLOGY </a:t>
            </a:r>
            <a:endParaRPr lang="en-US" sz="6000" b="1" dirty="0">
              <a:solidFill>
                <a:schemeClr val="tx1">
                  <a:lumMod val="95000"/>
                  <a:lumOff val="5000"/>
                </a:schemeClr>
              </a:solidFill>
              <a:latin typeface="+mn-lt"/>
              <a:cs typeface="+mn-cs"/>
            </a:endParaRPr>
          </a:p>
          <a:p>
            <a:pPr algn="ctr" fontAlgn="auto">
              <a:spcBef>
                <a:spcPct val="20000"/>
              </a:spcBef>
              <a:spcAft>
                <a:spcPts val="0"/>
              </a:spcAft>
              <a:buFont typeface="Arial" pitchFamily="34" charset="0"/>
              <a:buNone/>
              <a:defRPr/>
            </a:pPr>
            <a:endParaRPr lang="en-US" sz="4000" dirty="0">
              <a:solidFill>
                <a:schemeClr val="tx1">
                  <a:lumMod val="95000"/>
                  <a:lumOff val="5000"/>
                </a:schemeClr>
              </a:solidFill>
              <a:latin typeface="+mn-lt"/>
              <a:cs typeface="+mn-cs"/>
            </a:endParaRPr>
          </a:p>
        </p:txBody>
      </p:sp>
      <p:sp>
        <p:nvSpPr>
          <p:cNvPr id="6" name="Slide Number Placeholder 5"/>
          <p:cNvSpPr>
            <a:spLocks noGrp="1"/>
          </p:cNvSpPr>
          <p:nvPr>
            <p:ph type="sldNum" sz="quarter" idx="12"/>
          </p:nvPr>
        </p:nvSpPr>
        <p:spPr/>
        <p:txBody>
          <a:bodyPr/>
          <a:lstStyle/>
          <a:p>
            <a:fld id="{E4D1BE9A-63C1-4714-B73E-A17F60B6E584}"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N.B</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2743"/>
            <a:ext cx="8229600" cy="4983163"/>
          </a:xfrm>
        </p:spPr>
        <p:txBody>
          <a:bodyPr/>
          <a:lstStyle/>
          <a:p>
            <a:pPr>
              <a:lnSpc>
                <a:spcPct val="90000"/>
              </a:lnSpc>
              <a:defRPr/>
            </a:pPr>
            <a:r>
              <a:rPr lang="en-US" b="1" dirty="0" smtClean="0"/>
              <a:t>Bleaches/ Disinfectants</a:t>
            </a:r>
            <a:r>
              <a:rPr lang="en-US" dirty="0" smtClean="0"/>
              <a:t>:</a:t>
            </a:r>
          </a:p>
          <a:p>
            <a:pPr>
              <a:lnSpc>
                <a:spcPct val="90000"/>
              </a:lnSpc>
              <a:defRPr/>
            </a:pPr>
            <a:endParaRPr lang="en-US" dirty="0" smtClean="0"/>
          </a:p>
          <a:p>
            <a:pPr>
              <a:lnSpc>
                <a:spcPct val="90000"/>
              </a:lnSpc>
              <a:defRPr/>
            </a:pPr>
            <a:r>
              <a:rPr lang="en-US" dirty="0" smtClean="0"/>
              <a:t>Used to kill germs</a:t>
            </a:r>
          </a:p>
          <a:p>
            <a:pPr>
              <a:lnSpc>
                <a:spcPct val="90000"/>
              </a:lnSpc>
              <a:defRPr/>
            </a:pPr>
            <a:r>
              <a:rPr lang="en-US" dirty="0" smtClean="0"/>
              <a:t>Depending on the specific product usually do not cause serious harm if a small amount is swallowed.</a:t>
            </a:r>
          </a:p>
          <a:p>
            <a:pPr>
              <a:lnSpc>
                <a:spcPct val="90000"/>
              </a:lnSpc>
              <a:defRPr/>
            </a:pPr>
            <a:r>
              <a:rPr lang="en-US" dirty="0" smtClean="0"/>
              <a:t>Average amount may cause serious poisoning and even death.</a:t>
            </a:r>
          </a:p>
          <a:p>
            <a:pPr>
              <a:lnSpc>
                <a:spcPct val="90000"/>
              </a:lnSpc>
              <a:defRPr/>
            </a:pPr>
            <a:r>
              <a:rPr lang="en-US" dirty="0" smtClean="0"/>
              <a:t>Germicide chemical-acids, alkalis, pine oil, phenol.....</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5122" name="Picture 2" descr="ÙØªÙØ¬Ø© Ø¨Ø­Ø« Ø§ÙØµÙØ± Ø¹Ù âªBleaches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4587" y="0"/>
            <a:ext cx="2130425" cy="21304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ÙØªÙØ¬Ø© Ø¨Ø­Ø« Ø§ÙØµÙØ± Ø¹Ù âªDisinfectant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331" y="-60325"/>
            <a:ext cx="2571750"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83163"/>
          </a:xfrm>
        </p:spPr>
        <p:txBody>
          <a:bodyPr/>
          <a:lstStyle/>
          <a:p>
            <a:pPr>
              <a:lnSpc>
                <a:spcPct val="90000"/>
              </a:lnSpc>
              <a:defRPr/>
            </a:pPr>
            <a:r>
              <a:rPr lang="en-US" b="1" dirty="0" smtClean="0"/>
              <a:t>Paints/ Polishes</a:t>
            </a:r>
          </a:p>
          <a:p>
            <a:pPr>
              <a:lnSpc>
                <a:spcPct val="90000"/>
              </a:lnSpc>
              <a:defRPr/>
            </a:pPr>
            <a:endParaRPr lang="en-US" b="1" dirty="0" smtClean="0"/>
          </a:p>
          <a:p>
            <a:pPr>
              <a:lnSpc>
                <a:spcPct val="90000"/>
              </a:lnSpc>
              <a:defRPr/>
            </a:pPr>
            <a:r>
              <a:rPr lang="en-US" dirty="0" smtClean="0"/>
              <a:t>Paints:  </a:t>
            </a:r>
          </a:p>
          <a:p>
            <a:pPr>
              <a:lnSpc>
                <a:spcPct val="90000"/>
              </a:lnSpc>
              <a:buNone/>
              <a:defRPr/>
            </a:pPr>
            <a:r>
              <a:rPr lang="en-US" dirty="0" smtClean="0"/>
              <a:t>		</a:t>
            </a:r>
            <a:r>
              <a:rPr lang="en-US" b="1" dirty="0" smtClean="0"/>
              <a:t>Water base </a:t>
            </a:r>
            <a:r>
              <a:rPr lang="en-US" dirty="0" smtClean="0"/>
              <a:t>- mostly used for indoors.  	Main  solvent is water</a:t>
            </a:r>
          </a:p>
          <a:p>
            <a:pPr>
              <a:lnSpc>
                <a:spcPct val="90000"/>
              </a:lnSpc>
              <a:buNone/>
              <a:defRPr/>
            </a:pPr>
            <a:r>
              <a:rPr lang="en-US" dirty="0" smtClean="0"/>
              <a:t>		</a:t>
            </a:r>
            <a:r>
              <a:rPr lang="en-US" b="1" dirty="0" smtClean="0"/>
              <a:t>Oil base </a:t>
            </a:r>
            <a:r>
              <a:rPr lang="en-US" dirty="0" smtClean="0"/>
              <a:t>– mineral spirit and other 	petroleum distillate. Used for out 	doors.</a:t>
            </a:r>
          </a:p>
          <a:p>
            <a:pPr>
              <a:lnSpc>
                <a:spcPct val="90000"/>
              </a:lnSpc>
              <a:defRPr/>
            </a:pPr>
            <a:r>
              <a:rPr lang="en-US" dirty="0" smtClean="0"/>
              <a:t>Polishes: Furniture polishes &amp; metal 	cleaners – 	petroleum distillate.</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7170" name="Picture 2" descr="ÙØªÙØ¬Ø© Ø¨Ø­Ø« Ø§ÙØµÙØ± Ø¹Ù âªpaints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52400"/>
            <a:ext cx="3496734" cy="19669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ÙØªÙØ¬Ø© Ø¨Ø­Ø« Ø§ÙØµÙØ± Ø¹Ù âªPolishe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26" y="5330695"/>
            <a:ext cx="2772201" cy="1363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99150"/>
          </a:xfrm>
        </p:spPr>
        <p:txBody>
          <a:bodyPr>
            <a:normAutofit lnSpcReduction="10000"/>
          </a:bodyPr>
          <a:lstStyle/>
          <a:p>
            <a:r>
              <a:rPr lang="en-US" b="1" dirty="0" smtClean="0"/>
              <a:t>Treating Household Cleaner Ingestions</a:t>
            </a:r>
          </a:p>
          <a:p>
            <a:endParaRPr lang="en-US" b="1" dirty="0" smtClean="0"/>
          </a:p>
          <a:p>
            <a:r>
              <a:rPr lang="en-US" dirty="0" smtClean="0"/>
              <a:t>If a potentially toxic amount of </a:t>
            </a:r>
            <a:r>
              <a:rPr lang="en-US" b="1" dirty="0" smtClean="0"/>
              <a:t>a non-corrosive</a:t>
            </a:r>
            <a:r>
              <a:rPr lang="en-US" dirty="0" smtClean="0"/>
              <a:t> compound ingested, </a:t>
            </a:r>
            <a:r>
              <a:rPr lang="en-US" b="1" dirty="0" smtClean="0"/>
              <a:t>emesis should be induced</a:t>
            </a:r>
            <a:r>
              <a:rPr lang="en-US" dirty="0" smtClean="0"/>
              <a:t>; no activated charcoal unless systemic effects are expected</a:t>
            </a:r>
          </a:p>
          <a:p>
            <a:endParaRPr lang="en-US" dirty="0" smtClean="0"/>
          </a:p>
          <a:p>
            <a:r>
              <a:rPr lang="en-US" dirty="0" smtClean="0"/>
              <a:t>For corrosive compounds:</a:t>
            </a:r>
          </a:p>
          <a:p>
            <a:pPr marL="514350" indent="-514350">
              <a:buAutoNum type="arabicParenR"/>
            </a:pPr>
            <a:r>
              <a:rPr lang="en-US" dirty="0" smtClean="0"/>
              <a:t>dilute with milk or water</a:t>
            </a:r>
          </a:p>
          <a:p>
            <a:pPr marL="514350" indent="-514350">
              <a:buAutoNum type="arabicParenR"/>
            </a:pPr>
            <a:r>
              <a:rPr lang="en-US" dirty="0" smtClean="0"/>
              <a:t>determine exactly how much of what material was ingested</a:t>
            </a:r>
          </a:p>
          <a:p>
            <a:pPr>
              <a:buNone/>
            </a:pPr>
            <a:endParaRPr lang="en-US" b="1"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smtClean="0"/>
              <a:t>Treating Toxic Corrosive Ingestions</a:t>
            </a:r>
          </a:p>
          <a:p>
            <a:endParaRPr lang="en-US" b="1" dirty="0" smtClean="0"/>
          </a:p>
          <a:p>
            <a:pPr>
              <a:lnSpc>
                <a:spcPct val="90000"/>
              </a:lnSpc>
            </a:pPr>
            <a:r>
              <a:rPr lang="en-US" dirty="0" smtClean="0"/>
              <a:t>If there is pain, </a:t>
            </a:r>
            <a:r>
              <a:rPr lang="en-US" dirty="0" err="1" smtClean="0"/>
              <a:t>dysphagia</a:t>
            </a:r>
            <a:r>
              <a:rPr lang="en-US" dirty="0" smtClean="0"/>
              <a:t>, excessive drooling, or ulceration and the exposure was potentially toxic:</a:t>
            </a:r>
          </a:p>
          <a:p>
            <a:pPr lvl="1">
              <a:lnSpc>
                <a:spcPct val="90000"/>
              </a:lnSpc>
            </a:pPr>
            <a:r>
              <a:rPr lang="en-US" sz="3200" dirty="0" smtClean="0"/>
              <a:t>Establish airway and get </a:t>
            </a:r>
            <a:r>
              <a:rPr lang="en-US" sz="3200" dirty="0" err="1" smtClean="0"/>
              <a:t>esophagoscopy</a:t>
            </a:r>
            <a:endParaRPr lang="en-US" sz="3200" dirty="0" smtClean="0"/>
          </a:p>
          <a:p>
            <a:pPr lvl="1">
              <a:lnSpc>
                <a:spcPct val="90000"/>
              </a:lnSpc>
            </a:pPr>
            <a:r>
              <a:rPr lang="en-US" sz="3200" dirty="0" smtClean="0"/>
              <a:t>If esophagus can’t be examined quickly, start corticosteroids</a:t>
            </a:r>
          </a:p>
          <a:p>
            <a:pPr lvl="1">
              <a:lnSpc>
                <a:spcPct val="90000"/>
              </a:lnSpc>
            </a:pPr>
            <a:r>
              <a:rPr lang="en-US" sz="3200" dirty="0" smtClean="0"/>
              <a:t>Symptomatic and supportive care</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Petroleum Products</a:t>
            </a:r>
          </a:p>
        </p:txBody>
      </p:sp>
      <p:sp>
        <p:nvSpPr>
          <p:cNvPr id="15363" name="Rectangle 3"/>
          <p:cNvSpPr>
            <a:spLocks noGrp="1" noChangeArrowheads="1"/>
          </p:cNvSpPr>
          <p:nvPr>
            <p:ph type="body" idx="1"/>
          </p:nvPr>
        </p:nvSpPr>
        <p:spPr/>
        <p:txBody>
          <a:bodyPr>
            <a:normAutofit fontScale="92500" lnSpcReduction="10000"/>
          </a:bodyPr>
          <a:lstStyle/>
          <a:p>
            <a:r>
              <a:rPr lang="en-US" dirty="0" smtClean="0"/>
              <a:t>Gasoline, mineral spirits, kerosene, lighter fluid, nail polish remover, solvents, motor oil, furniture </a:t>
            </a:r>
            <a:r>
              <a:rPr lang="en-US" dirty="0"/>
              <a:t>polish, Break fluid, car coolant, </a:t>
            </a:r>
            <a:r>
              <a:rPr lang="en-US" dirty="0" err="1" smtClean="0"/>
              <a:t>antifreezer</a:t>
            </a:r>
            <a:r>
              <a:rPr lang="en-US" dirty="0" smtClean="0"/>
              <a:t>.</a:t>
            </a:r>
          </a:p>
          <a:p>
            <a:pPr eaLnBrk="1" hangingPunct="1"/>
            <a:r>
              <a:rPr lang="en-US" dirty="0" smtClean="0"/>
              <a:t>Biggest worry is </a:t>
            </a:r>
            <a:r>
              <a:rPr lang="en-US" dirty="0" smtClean="0">
                <a:solidFill>
                  <a:srgbClr val="FF0000"/>
                </a:solidFill>
              </a:rPr>
              <a:t>aspiration</a:t>
            </a:r>
            <a:r>
              <a:rPr lang="en-US" dirty="0" smtClean="0"/>
              <a:t> causing </a:t>
            </a:r>
            <a:r>
              <a:rPr lang="en-US" dirty="0" smtClean="0">
                <a:solidFill>
                  <a:srgbClr val="FF0000"/>
                </a:solidFill>
              </a:rPr>
              <a:t>hydrocarbon pneumonia</a:t>
            </a:r>
          </a:p>
          <a:p>
            <a:pPr eaLnBrk="1" hangingPunct="1"/>
            <a:r>
              <a:rPr lang="en-US" b="1" u="sng" dirty="0" smtClean="0"/>
              <a:t>Pneumonia risk related to viscosity; less viscous = more toxic.</a:t>
            </a:r>
          </a:p>
          <a:p>
            <a:r>
              <a:rPr lang="en-US" dirty="0"/>
              <a:t>Break fluid, car coolant, </a:t>
            </a:r>
            <a:r>
              <a:rPr lang="en-US" dirty="0" err="1"/>
              <a:t>antifreezer</a:t>
            </a:r>
            <a:r>
              <a:rPr lang="en-US" dirty="0"/>
              <a:t> ethylene glycol, highly toxic – damage to heart, kidney &amp; brain can cause death.</a:t>
            </a:r>
            <a:endParaRPr lang="en-US" b="1" u="sng"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Systemic Toxicity of Hydrocarbons</a:t>
            </a:r>
          </a:p>
        </p:txBody>
      </p:sp>
      <p:sp>
        <p:nvSpPr>
          <p:cNvPr id="16387" name="Rectangle 3"/>
          <p:cNvSpPr>
            <a:spLocks noGrp="1" noChangeArrowheads="1"/>
          </p:cNvSpPr>
          <p:nvPr>
            <p:ph type="body" idx="1"/>
          </p:nvPr>
        </p:nvSpPr>
        <p:spPr/>
        <p:txBody>
          <a:bodyPr/>
          <a:lstStyle/>
          <a:p>
            <a:pPr eaLnBrk="1" hangingPunct="1"/>
            <a:r>
              <a:rPr lang="en-US" dirty="0" smtClean="0"/>
              <a:t>Most hydrocarbons are </a:t>
            </a:r>
            <a:r>
              <a:rPr lang="en-US" b="1" u="sng" dirty="0" smtClean="0"/>
              <a:t>CNS depressants</a:t>
            </a:r>
          </a:p>
          <a:p>
            <a:pPr eaLnBrk="1" hangingPunct="1"/>
            <a:r>
              <a:rPr lang="en-US" dirty="0" smtClean="0"/>
              <a:t>Some volatile hydrocarbons </a:t>
            </a:r>
            <a:r>
              <a:rPr lang="en-US" b="1" u="sng" dirty="0" smtClean="0"/>
              <a:t>sensitize the heart to </a:t>
            </a:r>
            <a:r>
              <a:rPr lang="en-US" b="1" u="sng" dirty="0" err="1" smtClean="0"/>
              <a:t>catecholamines</a:t>
            </a:r>
            <a:r>
              <a:rPr lang="en-US" b="1" u="sng" dirty="0" smtClean="0"/>
              <a:t> </a:t>
            </a:r>
            <a:r>
              <a:rPr lang="en-US" dirty="0" smtClean="0"/>
              <a:t>and can cause sudden death due to cardiac arrest</a:t>
            </a:r>
          </a:p>
          <a:p>
            <a:pPr eaLnBrk="1" hangingPunct="1"/>
            <a:r>
              <a:rPr lang="en-US" dirty="0" smtClean="0"/>
              <a:t>Many hydrocarbons cause </a:t>
            </a:r>
            <a:r>
              <a:rPr lang="en-US" b="1" u="sng" dirty="0" smtClean="0"/>
              <a:t>dermal irritation </a:t>
            </a:r>
            <a:r>
              <a:rPr lang="en-US" dirty="0" smtClean="0"/>
              <a:t>and </a:t>
            </a:r>
            <a:r>
              <a:rPr lang="en-US" b="1" u="sng" dirty="0" smtClean="0"/>
              <a:t>hair loss</a:t>
            </a:r>
          </a:p>
        </p:txBody>
      </p:sp>
      <p:sp>
        <p:nvSpPr>
          <p:cNvPr id="4" name="Slide Number Placeholder 3"/>
          <p:cNvSpPr>
            <a:spLocks noGrp="1"/>
          </p:cNvSpPr>
          <p:nvPr>
            <p:ph type="sldNum" sz="quarter" idx="12"/>
          </p:nvPr>
        </p:nvSpPr>
        <p:spPr/>
        <p:txBody>
          <a:bodyPr/>
          <a:lstStyle/>
          <a:p>
            <a:fld id="{E4D1BE9A-63C1-4714-B73E-A17F60B6E584}"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Signs of Hydrocarbon Toxicity </a:t>
            </a:r>
          </a:p>
        </p:txBody>
      </p:sp>
      <p:sp>
        <p:nvSpPr>
          <p:cNvPr id="17411" name="Rectangle 3"/>
          <p:cNvSpPr>
            <a:spLocks noGrp="1" noChangeArrowheads="1"/>
          </p:cNvSpPr>
          <p:nvPr>
            <p:ph type="body" idx="1"/>
          </p:nvPr>
        </p:nvSpPr>
        <p:spPr/>
        <p:txBody>
          <a:bodyPr/>
          <a:lstStyle/>
          <a:p>
            <a:pPr eaLnBrk="1" hangingPunct="1"/>
            <a:r>
              <a:rPr lang="en-US" b="1" dirty="0" smtClean="0"/>
              <a:t>CNS: </a:t>
            </a:r>
            <a:r>
              <a:rPr lang="en-US" dirty="0" smtClean="0"/>
              <a:t>Depression, lethargy, ataxia, seizures, coma</a:t>
            </a:r>
          </a:p>
          <a:p>
            <a:pPr eaLnBrk="1" hangingPunct="1"/>
            <a:r>
              <a:rPr lang="en-US" b="1" dirty="0" smtClean="0"/>
              <a:t>Respiratory: </a:t>
            </a:r>
            <a:r>
              <a:rPr lang="en-US" dirty="0" smtClean="0"/>
              <a:t>Dyspnea, coughing, wheezing, X-ray changes in lungs with pneumonia</a:t>
            </a:r>
          </a:p>
          <a:p>
            <a:pPr lvl="1" eaLnBrk="1" hangingPunct="1"/>
            <a:r>
              <a:rPr lang="en-US" dirty="0" smtClean="0">
                <a:solidFill>
                  <a:srgbClr val="0070C0"/>
                </a:solidFill>
              </a:rPr>
              <a:t>Spontaneous vomiting and aspiration often occurs with more volatile compounds</a:t>
            </a:r>
          </a:p>
          <a:p>
            <a:pPr eaLnBrk="1" hangingPunct="1"/>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Treating Hydrocarbon Ingestions</a:t>
            </a:r>
          </a:p>
        </p:txBody>
      </p:sp>
      <p:sp>
        <p:nvSpPr>
          <p:cNvPr id="18435" name="Rectangle 3"/>
          <p:cNvSpPr>
            <a:spLocks noGrp="1" noChangeArrowheads="1"/>
          </p:cNvSpPr>
          <p:nvPr>
            <p:ph type="body" idx="1"/>
          </p:nvPr>
        </p:nvSpPr>
        <p:spPr/>
        <p:txBody>
          <a:bodyPr/>
          <a:lstStyle/>
          <a:p>
            <a:pPr eaLnBrk="1" hangingPunct="1"/>
            <a:r>
              <a:rPr lang="en-US" smtClean="0"/>
              <a:t>Wash for dermal exposures</a:t>
            </a:r>
          </a:p>
          <a:p>
            <a:pPr eaLnBrk="1" hangingPunct="1"/>
            <a:r>
              <a:rPr lang="en-US" smtClean="0"/>
              <a:t>Do not try to increase viscosity by adding heavier compound</a:t>
            </a:r>
          </a:p>
          <a:p>
            <a:pPr eaLnBrk="1" hangingPunct="1"/>
            <a:r>
              <a:rPr lang="en-US" smtClean="0"/>
              <a:t>Do not induce emesis unless a large,  life threatening ingestion (&gt;1 ml/kg)</a:t>
            </a:r>
          </a:p>
          <a:p>
            <a:pPr eaLnBrk="1" hangingPunct="1"/>
            <a:r>
              <a:rPr lang="en-US" smtClean="0"/>
              <a:t>Monitor for pneumonia; treat with antibiotics if present</a:t>
            </a:r>
          </a:p>
        </p:txBody>
      </p:sp>
      <p:sp>
        <p:nvSpPr>
          <p:cNvPr id="4" name="Slide Number Placeholder 3"/>
          <p:cNvSpPr>
            <a:spLocks noGrp="1"/>
          </p:cNvSpPr>
          <p:nvPr>
            <p:ph type="sldNum" sz="quarter" idx="12"/>
          </p:nvPr>
        </p:nvSpPr>
        <p:spPr/>
        <p:txBody>
          <a:bodyPr/>
          <a:lstStyle/>
          <a:p>
            <a:fld id="{E4D1BE9A-63C1-4714-B73E-A17F60B6E584}"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990600"/>
            <a:ext cx="8229600" cy="1143000"/>
          </a:xfrm>
        </p:spPr>
        <p:txBody>
          <a:bodyPr>
            <a:noAutofit/>
          </a:bodyPr>
          <a:lstStyle/>
          <a:p>
            <a:pPr>
              <a:buFont typeface="Wingdings" pitchFamily="2" charset="2"/>
              <a:buChar char="q"/>
            </a:pPr>
            <a:r>
              <a:rPr lang="en-US" sz="8800" b="1" dirty="0">
                <a:solidFill>
                  <a:schemeClr val="tx1">
                    <a:lumMod val="95000"/>
                    <a:lumOff val="5000"/>
                  </a:schemeClr>
                </a:solidFill>
              </a:rPr>
              <a:t>Pesticides</a:t>
            </a:r>
            <a:endParaRPr lang="en-US" sz="8800" dirty="0"/>
          </a:p>
        </p:txBody>
      </p:sp>
      <p:sp>
        <p:nvSpPr>
          <p:cNvPr id="3" name="Slide Number Placeholder 2"/>
          <p:cNvSpPr>
            <a:spLocks noGrp="1"/>
          </p:cNvSpPr>
          <p:nvPr>
            <p:ph type="sldNum" sz="quarter" idx="12"/>
          </p:nvPr>
        </p:nvSpPr>
        <p:spPr/>
        <p:txBody>
          <a:bodyPr/>
          <a:lstStyle/>
          <a:p>
            <a:fld id="{E4D1BE9A-63C1-4714-B73E-A17F60B6E584}"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8194" name="Picture 2" descr="ÙØªÙØ¬Ø© Ø¨Ø­Ø« Ø§ÙØµÙØ± Ø¹Ù âªPesticid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2652878"/>
            <a:ext cx="59055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5745163"/>
          </a:xfrm>
        </p:spPr>
        <p:txBody>
          <a:bodyPr>
            <a:normAutofit fontScale="92500" lnSpcReduction="10000"/>
          </a:bodyPr>
          <a:lstStyle/>
          <a:p>
            <a:r>
              <a:rPr lang="en-US" dirty="0" smtClean="0"/>
              <a:t>As </a:t>
            </a:r>
            <a:r>
              <a:rPr lang="en-US" dirty="0"/>
              <a:t>any substance or mixture of </a:t>
            </a:r>
            <a:r>
              <a:rPr lang="en-US" dirty="0" smtClean="0"/>
              <a:t>substances intended </a:t>
            </a:r>
            <a:r>
              <a:rPr lang="en-US" dirty="0"/>
              <a:t>for preventing, destroying, repelling, or mitigating</a:t>
            </a:r>
            <a:r>
              <a:rPr lang="en-US" b="1" dirty="0"/>
              <a:t> pests</a:t>
            </a:r>
            <a:r>
              <a:rPr lang="en-US" dirty="0" smtClean="0"/>
              <a:t>.</a:t>
            </a:r>
          </a:p>
          <a:p>
            <a:endParaRPr lang="en-US" dirty="0"/>
          </a:p>
          <a:p>
            <a:r>
              <a:rPr lang="en-US" b="1" dirty="0"/>
              <a:t>Pests</a:t>
            </a:r>
            <a:r>
              <a:rPr lang="en-US" dirty="0"/>
              <a:t> can be insects, rodents, weeds, and a host of other </a:t>
            </a:r>
            <a:r>
              <a:rPr lang="en-US" dirty="0" smtClean="0"/>
              <a:t>unwanted organisms.</a:t>
            </a:r>
          </a:p>
          <a:p>
            <a:endParaRPr lang="en-US" dirty="0" smtClean="0"/>
          </a:p>
          <a:p>
            <a:r>
              <a:rPr lang="en-GB" dirty="0"/>
              <a:t>About 800 compounds of active ingredients of pesticides have been registered world-wide</a:t>
            </a:r>
            <a:r>
              <a:rPr lang="en-GB" dirty="0" smtClean="0"/>
              <a:t>.</a:t>
            </a:r>
            <a:endParaRPr lang="en-US" dirty="0" smtClean="0"/>
          </a:p>
          <a:p>
            <a:endParaRPr lang="en-US" dirty="0"/>
          </a:p>
          <a:p>
            <a:r>
              <a:rPr lang="en-US" dirty="0" smtClean="0"/>
              <a:t>Most pesticides </a:t>
            </a:r>
            <a:r>
              <a:rPr lang="en-US" dirty="0"/>
              <a:t>are not highly selective, but are </a:t>
            </a:r>
            <a:r>
              <a:rPr lang="en-US" dirty="0" smtClean="0"/>
              <a:t>generally toxic </a:t>
            </a:r>
            <a:r>
              <a:rPr lang="en-US" dirty="0"/>
              <a:t>to many </a:t>
            </a:r>
            <a:r>
              <a:rPr lang="en-US" dirty="0" smtClean="0"/>
              <a:t>non target </a:t>
            </a:r>
            <a:r>
              <a:rPr lang="en-US" dirty="0"/>
              <a:t>species</a:t>
            </a:r>
          </a:p>
        </p:txBody>
      </p:sp>
      <p:sp>
        <p:nvSpPr>
          <p:cNvPr id="5" name="Slide Number Placeholder 4"/>
          <p:cNvSpPr>
            <a:spLocks noGrp="1"/>
          </p:cNvSpPr>
          <p:nvPr>
            <p:ph type="sldNum" sz="quarter" idx="12"/>
          </p:nvPr>
        </p:nvSpPr>
        <p:spPr/>
        <p:txBody>
          <a:bodyPr/>
          <a:lstStyle/>
          <a:p>
            <a:fld id="{E4D1BE9A-63C1-4714-B73E-A17F60B6E584}"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N.B</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39762"/>
          </a:xfrm>
        </p:spPr>
        <p:txBody>
          <a:bodyPr>
            <a:noAutofit/>
          </a:bodyPr>
          <a:lstStyle/>
          <a:p>
            <a:pPr>
              <a:buFont typeface="Wingdings" pitchFamily="2" charset="2"/>
              <a:buChar char="q"/>
            </a:pPr>
            <a:r>
              <a:rPr lang="en-US" sz="6000" b="1" dirty="0" smtClean="0">
                <a:solidFill>
                  <a:schemeClr val="tx1">
                    <a:lumMod val="95000"/>
                    <a:lumOff val="5000"/>
                  </a:schemeClr>
                </a:solidFill>
              </a:rPr>
              <a:t>Household products</a:t>
            </a:r>
            <a:endParaRPr lang="en-US" sz="6000" dirty="0"/>
          </a:p>
        </p:txBody>
      </p:sp>
      <p:sp>
        <p:nvSpPr>
          <p:cNvPr id="3" name="Slide Number Placeholder 2"/>
          <p:cNvSpPr>
            <a:spLocks noGrp="1"/>
          </p:cNvSpPr>
          <p:nvPr>
            <p:ph type="sldNum" sz="quarter" idx="12"/>
          </p:nvPr>
        </p:nvSpPr>
        <p:spPr/>
        <p:txBody>
          <a:bodyPr/>
          <a:lstStyle/>
          <a:p>
            <a:fld id="{E4D1BE9A-63C1-4714-B73E-A17F60B6E584}"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N.B</a:t>
            </a:r>
            <a:endParaRPr lang="en-US"/>
          </a:p>
        </p:txBody>
      </p:sp>
      <p:pic>
        <p:nvPicPr>
          <p:cNvPr id="1026" name="Picture 2" descr="ÙØªÙØ¬Ø© Ø¨Ø­Ø« Ø§ÙØµÙØ± Ø¹Ù âªhousehold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7" y="2286000"/>
            <a:ext cx="7540625" cy="362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705600"/>
          </a:xfrm>
        </p:spPr>
        <p:txBody>
          <a:bodyPr>
            <a:normAutofit/>
          </a:bodyPr>
          <a:lstStyle/>
          <a:p>
            <a:r>
              <a:rPr lang="en-US" dirty="0" smtClean="0"/>
              <a:t>there are a sufficient number of nonfatal poisonings from general pesticide use, averaging about 5000 cases annually in the United States.</a:t>
            </a:r>
          </a:p>
          <a:p>
            <a:endParaRPr lang="en-US" dirty="0" smtClean="0"/>
          </a:p>
          <a:p>
            <a:r>
              <a:rPr lang="en-US" b="1" dirty="0"/>
              <a:t>The four major classes:</a:t>
            </a:r>
          </a:p>
          <a:p>
            <a:endParaRPr lang="en-US" sz="1200" dirty="0"/>
          </a:p>
          <a:p>
            <a:pPr marL="514350" indent="-514350">
              <a:buAutoNum type="arabicPeriod"/>
            </a:pPr>
            <a:r>
              <a:rPr lang="en-US" dirty="0"/>
              <a:t>Insecticides (insects)</a:t>
            </a:r>
          </a:p>
          <a:p>
            <a:pPr marL="514350" indent="-514350">
              <a:buAutoNum type="arabicPeriod"/>
            </a:pPr>
            <a:r>
              <a:rPr lang="en-US" dirty="0"/>
              <a:t>Herbicides (weeds)</a:t>
            </a:r>
          </a:p>
          <a:p>
            <a:pPr marL="514350" indent="-514350">
              <a:buAutoNum type="arabicPeriod"/>
            </a:pPr>
            <a:r>
              <a:rPr lang="en-US" dirty="0"/>
              <a:t>Fungicides (fungi, molds)</a:t>
            </a:r>
          </a:p>
          <a:p>
            <a:pPr marL="514350" indent="-514350">
              <a:buAutoNum type="arabicPeriod"/>
            </a:pPr>
            <a:r>
              <a:rPr lang="en-US" dirty="0"/>
              <a:t>Rodenticides (rodents)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9218" name="Picture 2" descr="ÙØªÙØ¬Ø© Ø¨Ø­Ø« Ø§ÙØµÙØ± Ø¹Ù âªINSECTICIDES typ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4200"/>
            <a:ext cx="389223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0013" y="5927209"/>
            <a:ext cx="2450610" cy="369332"/>
          </a:xfrm>
          <a:prstGeom prst="rect">
            <a:avLst/>
          </a:prstGeom>
          <a:noFill/>
        </p:spPr>
        <p:txBody>
          <a:bodyPr wrap="square" rtlCol="0">
            <a:spAutoFit/>
          </a:bodyPr>
          <a:lstStyle/>
          <a:p>
            <a:r>
              <a:rPr lang="en-US" dirty="0" smtClean="0"/>
              <a:t>Texas center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20000"/>
          </a:bodyPr>
          <a:lstStyle/>
          <a:p>
            <a:r>
              <a:rPr lang="en-US" b="1" dirty="0"/>
              <a:t>Groups of pesticides include: </a:t>
            </a:r>
          </a:p>
          <a:p>
            <a:pPr>
              <a:lnSpc>
                <a:spcPct val="90000"/>
              </a:lnSpc>
              <a:buFontTx/>
              <a:buChar char="-"/>
            </a:pPr>
            <a:r>
              <a:rPr lang="en-GB" dirty="0" err="1"/>
              <a:t>Organochlorine</a:t>
            </a:r>
            <a:r>
              <a:rPr lang="en-GB" dirty="0"/>
              <a:t> pesticides</a:t>
            </a:r>
          </a:p>
          <a:p>
            <a:pPr>
              <a:lnSpc>
                <a:spcPct val="90000"/>
              </a:lnSpc>
              <a:buFontTx/>
              <a:buChar char="-"/>
            </a:pPr>
            <a:r>
              <a:rPr lang="en-GB" dirty="0"/>
              <a:t>Organophosphates</a:t>
            </a:r>
          </a:p>
          <a:p>
            <a:pPr>
              <a:lnSpc>
                <a:spcPct val="90000"/>
              </a:lnSpc>
              <a:buFontTx/>
              <a:buChar char="-"/>
            </a:pPr>
            <a:r>
              <a:rPr lang="en-GB" dirty="0" err="1"/>
              <a:t>Carbamate</a:t>
            </a:r>
            <a:r>
              <a:rPr lang="en-GB" dirty="0"/>
              <a:t> pesticides</a:t>
            </a:r>
          </a:p>
          <a:p>
            <a:pPr>
              <a:lnSpc>
                <a:spcPct val="90000"/>
              </a:lnSpc>
              <a:buFontTx/>
              <a:buChar char="-"/>
            </a:pPr>
            <a:r>
              <a:rPr lang="en-GB" dirty="0"/>
              <a:t>Pyrethroids</a:t>
            </a:r>
          </a:p>
          <a:p>
            <a:pPr>
              <a:lnSpc>
                <a:spcPct val="90000"/>
              </a:lnSpc>
              <a:buFontTx/>
              <a:buChar char="-"/>
            </a:pPr>
            <a:r>
              <a:rPr lang="en-GB" dirty="0" err="1"/>
              <a:t>Phenoxyacetic</a:t>
            </a:r>
            <a:r>
              <a:rPr lang="en-GB" dirty="0"/>
              <a:t> acid – based pesticides</a:t>
            </a:r>
          </a:p>
          <a:p>
            <a:pPr>
              <a:lnSpc>
                <a:spcPct val="90000"/>
              </a:lnSpc>
              <a:buFontTx/>
              <a:buChar char="-"/>
            </a:pPr>
            <a:r>
              <a:rPr lang="en-GB" dirty="0"/>
              <a:t>Urea – based pesticides</a:t>
            </a:r>
          </a:p>
          <a:p>
            <a:pPr>
              <a:lnSpc>
                <a:spcPct val="90000"/>
              </a:lnSpc>
              <a:buFontTx/>
              <a:buChar char="-"/>
            </a:pPr>
            <a:r>
              <a:rPr lang="en-GB" dirty="0" err="1"/>
              <a:t>Diazine</a:t>
            </a:r>
            <a:r>
              <a:rPr lang="en-GB" dirty="0"/>
              <a:t> and </a:t>
            </a:r>
            <a:r>
              <a:rPr lang="en-GB" dirty="0" err="1"/>
              <a:t>triazine</a:t>
            </a:r>
            <a:r>
              <a:rPr lang="en-GB" dirty="0"/>
              <a:t> pesticides</a:t>
            </a:r>
          </a:p>
          <a:p>
            <a:pPr>
              <a:lnSpc>
                <a:spcPct val="90000"/>
              </a:lnSpc>
              <a:buFontTx/>
              <a:buChar char="-"/>
            </a:pPr>
            <a:r>
              <a:rPr lang="en-GB" dirty="0" err="1"/>
              <a:t>Bipyridil</a:t>
            </a:r>
            <a:r>
              <a:rPr lang="en-GB" dirty="0"/>
              <a:t> – based pesticides</a:t>
            </a:r>
          </a:p>
          <a:p>
            <a:pPr>
              <a:lnSpc>
                <a:spcPct val="90000"/>
              </a:lnSpc>
              <a:buFontTx/>
              <a:buChar char="-"/>
            </a:pPr>
            <a:r>
              <a:rPr lang="en-GB" dirty="0" err="1"/>
              <a:t>Phenylpyrazoles</a:t>
            </a:r>
            <a:endParaRPr lang="en-GB" dirty="0"/>
          </a:p>
          <a:p>
            <a:pPr>
              <a:lnSpc>
                <a:spcPct val="90000"/>
              </a:lnSpc>
              <a:buFontTx/>
              <a:buChar char="-"/>
            </a:pPr>
            <a:r>
              <a:rPr lang="en-GB" dirty="0"/>
              <a:t>Metal – based </a:t>
            </a:r>
            <a:r>
              <a:rPr lang="en-GB" dirty="0" smtClean="0"/>
              <a:t>pesticides</a:t>
            </a:r>
            <a:endParaRPr lang="en-US" dirty="0" smtClean="0"/>
          </a:p>
          <a:p>
            <a:endParaRPr lang="en-US" dirty="0" smtClean="0"/>
          </a:p>
          <a:p>
            <a:r>
              <a:rPr lang="en-US" dirty="0" smtClean="0"/>
              <a:t>With each </a:t>
            </a:r>
            <a:r>
              <a:rPr lang="en-US" dirty="0"/>
              <a:t>class, </a:t>
            </a:r>
            <a:r>
              <a:rPr lang="en-US" dirty="0" smtClean="0"/>
              <a:t>there is several subclasses exist: </a:t>
            </a:r>
          </a:p>
          <a:p>
            <a:r>
              <a:rPr lang="en-US" dirty="0" smtClean="0"/>
              <a:t>Ex: insecticides… </a:t>
            </a:r>
            <a:r>
              <a:rPr lang="en-US" dirty="0" err="1" smtClean="0"/>
              <a:t>organochlorines</a:t>
            </a:r>
            <a:r>
              <a:rPr lang="en-US" dirty="0" smtClean="0"/>
              <a:t>….. DDT</a:t>
            </a:r>
          </a:p>
          <a:p>
            <a:pPr marL="514350" indent="-514350">
              <a:buNone/>
            </a:pPr>
            <a:endParaRPr lang="en-US" dirty="0"/>
          </a:p>
          <a:p>
            <a:pPr marL="514350" indent="-514350">
              <a:buNone/>
            </a:pP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096000"/>
          </a:xfrm>
        </p:spPr>
        <p:txBody>
          <a:bodyPr>
            <a:normAutofit/>
          </a:bodyPr>
          <a:lstStyle/>
          <a:p>
            <a:r>
              <a:rPr lang="en-US" b="1" dirty="0" smtClean="0"/>
              <a:t>Exposure to pesticides:</a:t>
            </a:r>
          </a:p>
          <a:p>
            <a:r>
              <a:rPr lang="en-US" dirty="0"/>
              <a:t>Exposure to pesticides can occur via the </a:t>
            </a:r>
            <a:r>
              <a:rPr lang="en-US" b="1" dirty="0"/>
              <a:t>oral</a:t>
            </a:r>
            <a:r>
              <a:rPr lang="en-US" dirty="0"/>
              <a:t> or </a:t>
            </a:r>
            <a:r>
              <a:rPr lang="en-US" b="1" dirty="0"/>
              <a:t>dermal </a:t>
            </a:r>
            <a:r>
              <a:rPr lang="en-US" dirty="0"/>
              <a:t>routes </a:t>
            </a:r>
            <a:r>
              <a:rPr lang="en-US" dirty="0" smtClean="0"/>
              <a:t>or by </a:t>
            </a:r>
            <a:r>
              <a:rPr lang="en-US" b="1" dirty="0"/>
              <a:t>inhalation</a:t>
            </a:r>
            <a:r>
              <a:rPr lang="en-US" dirty="0" smtClean="0"/>
              <a:t>.</a:t>
            </a:r>
          </a:p>
          <a:p>
            <a:endParaRPr lang="en-US" b="1" dirty="0"/>
          </a:p>
          <a:p>
            <a:r>
              <a:rPr lang="en-US" b="1" dirty="0" smtClean="0"/>
              <a:t>Oral route:</a:t>
            </a:r>
          </a:p>
          <a:p>
            <a:pPr>
              <a:buFont typeface="Wingdings" pitchFamily="2" charset="2"/>
              <a:buChar char="Ø"/>
            </a:pPr>
            <a:r>
              <a:rPr lang="en-US" b="1" dirty="0" smtClean="0"/>
              <a:t>High doses: </a:t>
            </a:r>
            <a:r>
              <a:rPr lang="en-US" dirty="0" smtClean="0"/>
              <a:t>leading </a:t>
            </a:r>
            <a:r>
              <a:rPr lang="en-US" dirty="0"/>
              <a:t>to severe poisoning and </a:t>
            </a:r>
            <a:r>
              <a:rPr lang="en-US" dirty="0" smtClean="0"/>
              <a:t>death</a:t>
            </a:r>
            <a:r>
              <a:rPr lang="en-US" dirty="0"/>
              <a:t> </a:t>
            </a:r>
            <a:r>
              <a:rPr lang="en-US" sz="2400" dirty="0" smtClean="0"/>
              <a:t>(</a:t>
            </a:r>
            <a:r>
              <a:rPr lang="en-US" sz="2400" dirty="0"/>
              <a:t>suicidal intents, or of </a:t>
            </a:r>
            <a:r>
              <a:rPr lang="en-US" sz="2400" dirty="0" smtClean="0"/>
              <a:t>accidental ingestion)</a:t>
            </a:r>
          </a:p>
          <a:p>
            <a:pPr>
              <a:buFont typeface="Wingdings" pitchFamily="2" charset="2"/>
              <a:buChar char="Ø"/>
            </a:pPr>
            <a:r>
              <a:rPr lang="en-US" b="1" dirty="0" smtClean="0"/>
              <a:t>Chronic </a:t>
            </a:r>
            <a:r>
              <a:rPr lang="en-US" b="1" dirty="0"/>
              <a:t>low </a:t>
            </a:r>
            <a:r>
              <a:rPr lang="en-US" b="1" dirty="0" smtClean="0"/>
              <a:t>doses: </a:t>
            </a:r>
            <a:r>
              <a:rPr lang="en-US" dirty="0" smtClean="0"/>
              <a:t>are </a:t>
            </a:r>
            <a:r>
              <a:rPr lang="en-US" dirty="0"/>
              <a:t>consumed </a:t>
            </a:r>
            <a:r>
              <a:rPr lang="en-US" dirty="0" smtClean="0"/>
              <a:t>by the </a:t>
            </a:r>
            <a:r>
              <a:rPr lang="en-US" dirty="0"/>
              <a:t>general population as pesticide residues in food, or as </a:t>
            </a:r>
            <a:r>
              <a:rPr lang="en-US" dirty="0" smtClean="0"/>
              <a:t>contaminants in </a:t>
            </a:r>
            <a:r>
              <a:rPr lang="en-US" dirty="0"/>
              <a:t>drinking water</a:t>
            </a:r>
            <a:r>
              <a:rPr lang="en-US" b="1" dirty="0" smtClean="0"/>
              <a:t> </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324600"/>
          </a:xfrm>
        </p:spPr>
        <p:txBody>
          <a:bodyPr>
            <a:normAutofit fontScale="92500"/>
          </a:bodyPr>
          <a:lstStyle/>
          <a:p>
            <a:r>
              <a:rPr lang="en-US" b="1" dirty="0"/>
              <a:t>The dermal </a:t>
            </a:r>
            <a:r>
              <a:rPr lang="en-US" b="1" dirty="0" smtClean="0"/>
              <a:t>route:</a:t>
            </a:r>
          </a:p>
          <a:p>
            <a:pPr>
              <a:buFont typeface="Wingdings" pitchFamily="2" charset="2"/>
              <a:buChar char="Ø"/>
            </a:pPr>
            <a:r>
              <a:rPr lang="en-US" dirty="0" smtClean="0"/>
              <a:t>is </a:t>
            </a:r>
            <a:r>
              <a:rPr lang="en-US" dirty="0"/>
              <a:t>believed </a:t>
            </a:r>
            <a:r>
              <a:rPr lang="en-US" dirty="0" smtClean="0"/>
              <a:t>to </a:t>
            </a:r>
            <a:r>
              <a:rPr lang="en-US" dirty="0"/>
              <a:t>offer the greatest potential for </a:t>
            </a:r>
            <a:r>
              <a:rPr lang="en-US" dirty="0" smtClean="0"/>
              <a:t>exposure for Workers involved in the production, transport, mixing and loading, and application of pesticides, as well as in harvesting of pesticide-sprayed crops, </a:t>
            </a:r>
            <a:r>
              <a:rPr lang="en-US" dirty="0"/>
              <a:t>or in case of accidental </a:t>
            </a:r>
            <a:r>
              <a:rPr lang="en-US" dirty="0" err="1" smtClean="0"/>
              <a:t>spillings</a:t>
            </a:r>
            <a:r>
              <a:rPr lang="en-US" dirty="0" smtClean="0"/>
              <a:t>.</a:t>
            </a:r>
          </a:p>
          <a:p>
            <a:pPr>
              <a:buFont typeface="Wingdings" pitchFamily="2" charset="2"/>
              <a:buChar char="Ø"/>
            </a:pPr>
            <a:endParaRPr lang="en-US" sz="1300" dirty="0"/>
          </a:p>
          <a:p>
            <a:pPr>
              <a:buFont typeface="Wingdings" pitchFamily="2" charset="2"/>
              <a:buChar char="Ø"/>
            </a:pPr>
            <a:r>
              <a:rPr lang="en-US" dirty="0" smtClean="0"/>
              <a:t>Slow </a:t>
            </a:r>
            <a:r>
              <a:rPr lang="en-US" dirty="0"/>
              <a:t>penetration through the tissue </a:t>
            </a:r>
            <a:r>
              <a:rPr lang="en-US" dirty="0" smtClean="0"/>
              <a:t>and/ or </a:t>
            </a:r>
            <a:r>
              <a:rPr lang="en-US" dirty="0"/>
              <a:t>to potential exposure of others, if clothes are not changed </a:t>
            </a:r>
            <a:r>
              <a:rPr lang="en-US" dirty="0" smtClean="0"/>
              <a:t>and washed </a:t>
            </a:r>
            <a:r>
              <a:rPr lang="en-US" dirty="0"/>
              <a:t>on termination of </a:t>
            </a:r>
            <a:r>
              <a:rPr lang="en-US" dirty="0" smtClean="0"/>
              <a:t>exposure</a:t>
            </a:r>
          </a:p>
          <a:p>
            <a:pPr>
              <a:buFont typeface="Wingdings" pitchFamily="2" charset="2"/>
              <a:buChar char="Ø"/>
            </a:pPr>
            <a:endParaRPr lang="en-US" sz="1300" dirty="0" smtClean="0"/>
          </a:p>
          <a:p>
            <a:r>
              <a:rPr lang="en-US" b="1" dirty="0" smtClean="0"/>
              <a:t>Respiratory route:</a:t>
            </a:r>
          </a:p>
          <a:p>
            <a:pPr>
              <a:buFont typeface="Wingdings" pitchFamily="2" charset="2"/>
              <a:buChar char="Ø"/>
            </a:pPr>
            <a:r>
              <a:rPr lang="en-US" dirty="0" smtClean="0"/>
              <a:t>when aerosols or aerial sprayings are used.</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Pesticide degradation</a:t>
            </a:r>
            <a:endParaRPr lang="en-US" dirty="0"/>
          </a:p>
        </p:txBody>
      </p:sp>
      <p:sp>
        <p:nvSpPr>
          <p:cNvPr id="3" name="Content Placeholder 2"/>
          <p:cNvSpPr>
            <a:spLocks noGrp="1"/>
          </p:cNvSpPr>
          <p:nvPr>
            <p:ph idx="1"/>
          </p:nvPr>
        </p:nvSpPr>
        <p:spPr>
          <a:xfrm>
            <a:off x="457200" y="1219200"/>
            <a:ext cx="8229600" cy="4906963"/>
          </a:xfrm>
        </p:spPr>
        <p:txBody>
          <a:bodyPr/>
          <a:lstStyle/>
          <a:p>
            <a:r>
              <a:rPr lang="en-GB" dirty="0" smtClean="0"/>
              <a:t>the most important factors are light, temperature, photolysis, free radicals produced in photochemical reactions, hydrolysis.</a:t>
            </a:r>
          </a:p>
          <a:p>
            <a:pPr>
              <a:buNone/>
            </a:pPr>
            <a:r>
              <a:rPr lang="en-GB" sz="2400" dirty="0" smtClean="0"/>
              <a:t>1. phase</a:t>
            </a:r>
            <a:r>
              <a:rPr lang="en-GB" dirty="0" smtClean="0"/>
              <a:t>	               </a:t>
            </a:r>
            <a:r>
              <a:rPr lang="en-GB" sz="2400" dirty="0" smtClean="0"/>
              <a:t>2. phase</a:t>
            </a:r>
          </a:p>
          <a:p>
            <a:pPr>
              <a:buNone/>
            </a:pPr>
            <a:r>
              <a:rPr lang="en-GB" dirty="0" smtClean="0"/>
              <a:t>XH 		  X – OH 		X – O – conjugate</a:t>
            </a:r>
          </a:p>
          <a:p>
            <a:pPr>
              <a:buNone/>
            </a:pPr>
            <a:r>
              <a:rPr lang="en-GB" dirty="0" smtClean="0"/>
              <a:t>The final products are inactive and are </a:t>
            </a:r>
          </a:p>
          <a:p>
            <a:pPr>
              <a:buNone/>
            </a:pPr>
            <a:r>
              <a:rPr lang="en-GB" dirty="0" smtClean="0"/>
              <a:t>excreted.</a:t>
            </a:r>
          </a:p>
        </p:txBody>
      </p:sp>
      <p:sp>
        <p:nvSpPr>
          <p:cNvPr id="4" name="Line 4"/>
          <p:cNvSpPr>
            <a:spLocks noChangeShapeType="1"/>
          </p:cNvSpPr>
          <p:nvPr/>
        </p:nvSpPr>
        <p:spPr bwMode="auto">
          <a:xfrm>
            <a:off x="1077912" y="4191000"/>
            <a:ext cx="1079500" cy="0"/>
          </a:xfrm>
          <a:prstGeom prst="line">
            <a:avLst/>
          </a:prstGeom>
          <a:noFill/>
          <a:ln w="9525">
            <a:solidFill>
              <a:schemeClr val="tx1"/>
            </a:solidFill>
            <a:round/>
            <a:headEnd/>
            <a:tailEnd type="triangle" w="med" len="med"/>
          </a:ln>
        </p:spPr>
        <p:txBody>
          <a:bodyPr/>
          <a:lstStyle/>
          <a:p>
            <a:endParaRPr lang="en-US"/>
          </a:p>
        </p:txBody>
      </p:sp>
      <p:sp>
        <p:nvSpPr>
          <p:cNvPr id="5" name="Line 5"/>
          <p:cNvSpPr>
            <a:spLocks noChangeShapeType="1"/>
          </p:cNvSpPr>
          <p:nvPr/>
        </p:nvSpPr>
        <p:spPr bwMode="auto">
          <a:xfrm>
            <a:off x="3886200" y="4191000"/>
            <a:ext cx="863600" cy="0"/>
          </a:xfrm>
          <a:prstGeom prst="line">
            <a:avLst/>
          </a:prstGeom>
          <a:noFill/>
          <a:ln w="9525">
            <a:solidFill>
              <a:schemeClr val="tx1"/>
            </a:solidFill>
            <a:round/>
            <a:headEnd/>
            <a:tailEnd type="triangle" w="med" len="med"/>
          </a:ln>
        </p:spPr>
        <p:txBody>
          <a:bodyPr/>
          <a:lstStyle/>
          <a:p>
            <a:endParaRPr lang="en-US"/>
          </a:p>
        </p:txBody>
      </p:sp>
      <p:sp>
        <p:nvSpPr>
          <p:cNvPr id="6" name="Slide Number Placeholder 5"/>
          <p:cNvSpPr>
            <a:spLocks noGrp="1"/>
          </p:cNvSpPr>
          <p:nvPr>
            <p:ph type="sldNum" sz="quarter" idx="12"/>
          </p:nvPr>
        </p:nvSpPr>
        <p:spPr/>
        <p:txBody>
          <a:bodyPr/>
          <a:lstStyle/>
          <a:p>
            <a:fld id="{E4D1BE9A-63C1-4714-B73E-A17F60B6E584}"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N.B</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Toxicity </a:t>
            </a:r>
            <a:r>
              <a:rPr lang="en-US" dirty="0" smtClean="0"/>
              <a:t>– pesticides </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Dermal: </a:t>
            </a:r>
            <a:r>
              <a:rPr lang="en-US" dirty="0" smtClean="0"/>
              <a:t>skin </a:t>
            </a:r>
            <a:r>
              <a:rPr lang="en-US" dirty="0"/>
              <a:t>irritation, reddening, </a:t>
            </a:r>
            <a:r>
              <a:rPr lang="en-US" dirty="0" smtClean="0"/>
              <a:t>itching</a:t>
            </a:r>
          </a:p>
          <a:p>
            <a:r>
              <a:rPr lang="en-US" b="1" u="sng" dirty="0">
                <a:effectLst>
                  <a:outerShdw blurRad="38100" dist="38100" dir="2700000" algn="tl">
                    <a:srgbClr val="000000">
                      <a:alpha val="43137"/>
                    </a:srgbClr>
                  </a:outerShdw>
                </a:effectLst>
              </a:rPr>
              <a:t>Oral: </a:t>
            </a:r>
            <a:r>
              <a:rPr lang="en-US" dirty="0" smtClean="0"/>
              <a:t>nausea</a:t>
            </a:r>
            <a:r>
              <a:rPr lang="en-US" dirty="0"/>
              <a:t>, muscle twitching, sweating, </a:t>
            </a:r>
            <a:r>
              <a:rPr lang="en-US" dirty="0" smtClean="0"/>
              <a:t>weakness</a:t>
            </a:r>
          </a:p>
          <a:p>
            <a:r>
              <a:rPr lang="en-US" b="1" u="sng" dirty="0">
                <a:effectLst>
                  <a:outerShdw blurRad="38100" dist="38100" dir="2700000" algn="tl">
                    <a:srgbClr val="000000">
                      <a:alpha val="43137"/>
                    </a:srgbClr>
                  </a:outerShdw>
                </a:effectLst>
              </a:rPr>
              <a:t>Inhalation: </a:t>
            </a:r>
            <a:r>
              <a:rPr lang="en-US" dirty="0" smtClean="0"/>
              <a:t>burning </a:t>
            </a:r>
            <a:r>
              <a:rPr lang="en-US" dirty="0"/>
              <a:t>of throat and lungs, </a:t>
            </a:r>
            <a:r>
              <a:rPr lang="en-US" dirty="0" smtClean="0"/>
              <a:t>coughing</a:t>
            </a:r>
          </a:p>
          <a:p>
            <a:r>
              <a:rPr lang="en-US" b="1" u="sng" dirty="0">
                <a:effectLst>
                  <a:outerShdw blurRad="38100" dist="38100" dir="2700000" algn="tl">
                    <a:srgbClr val="000000">
                      <a:alpha val="43137"/>
                    </a:srgbClr>
                  </a:outerShdw>
                </a:effectLst>
              </a:rPr>
              <a:t>Eye: </a:t>
            </a:r>
            <a:r>
              <a:rPr lang="en-US" dirty="0" smtClean="0"/>
              <a:t>temporary </a:t>
            </a:r>
            <a:r>
              <a:rPr lang="en-US" dirty="0"/>
              <a:t>or permanent irritation or blindness</a:t>
            </a:r>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25</a:t>
            </a:fld>
            <a:endParaRPr lang="en-US"/>
          </a:p>
        </p:txBody>
      </p:sp>
    </p:spTree>
    <p:extLst>
      <p:ext uri="{BB962C8B-B14F-4D97-AF65-F5344CB8AC3E}">
        <p14:creationId xmlns:p14="http://schemas.microsoft.com/office/powerpoint/2010/main" val="119559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a:t>
            </a:r>
            <a:r>
              <a:rPr lang="en-US" dirty="0" smtClean="0"/>
              <a:t>toxicity of pesticides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Cancer</a:t>
            </a:r>
          </a:p>
          <a:p>
            <a:r>
              <a:rPr lang="en-US" dirty="0" smtClean="0"/>
              <a:t>birth defects</a:t>
            </a:r>
          </a:p>
          <a:p>
            <a:r>
              <a:rPr lang="en-US" dirty="0" smtClean="0"/>
              <a:t>infertility </a:t>
            </a:r>
            <a:r>
              <a:rPr lang="en-US" dirty="0"/>
              <a:t>or </a:t>
            </a:r>
            <a:r>
              <a:rPr lang="en-US" dirty="0" smtClean="0"/>
              <a:t>sterility</a:t>
            </a:r>
          </a:p>
          <a:p>
            <a:r>
              <a:rPr lang="en-US" dirty="0" smtClean="0"/>
              <a:t>Impotence</a:t>
            </a:r>
          </a:p>
          <a:p>
            <a:r>
              <a:rPr lang="en-US" dirty="0" smtClean="0"/>
              <a:t>blood </a:t>
            </a:r>
            <a:r>
              <a:rPr lang="en-US" dirty="0"/>
              <a:t>disorders (anemia, inability to </a:t>
            </a:r>
            <a:r>
              <a:rPr lang="en-US" dirty="0" smtClean="0"/>
              <a:t>clot)</a:t>
            </a:r>
          </a:p>
          <a:p>
            <a:r>
              <a:rPr lang="en-US" dirty="0" smtClean="0"/>
              <a:t>brain damage</a:t>
            </a:r>
          </a:p>
          <a:p>
            <a:r>
              <a:rPr lang="en-US" dirty="0" smtClean="0"/>
              <a:t>Paralysis</a:t>
            </a:r>
          </a:p>
          <a:p>
            <a:r>
              <a:rPr lang="en-US" dirty="0" smtClean="0"/>
              <a:t>emphysema</a:t>
            </a:r>
            <a:r>
              <a:rPr lang="en-US" dirty="0"/>
              <a:t>, </a:t>
            </a:r>
            <a:r>
              <a:rPr lang="en-US" dirty="0" smtClean="0"/>
              <a:t>asthma</a:t>
            </a:r>
          </a:p>
          <a:p>
            <a:r>
              <a:rPr lang="en-US" dirty="0" smtClean="0"/>
              <a:t>kidney </a:t>
            </a:r>
            <a:r>
              <a:rPr lang="en-US" dirty="0"/>
              <a:t>problems</a:t>
            </a:r>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26</a:t>
            </a:fld>
            <a:endParaRPr lang="en-US"/>
          </a:p>
        </p:txBody>
      </p:sp>
    </p:spTree>
    <p:extLst>
      <p:ext uri="{BB962C8B-B14F-4D97-AF65-F5344CB8AC3E}">
        <p14:creationId xmlns:p14="http://schemas.microsoft.com/office/powerpoint/2010/main" val="3505023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4800600" cy="4953000"/>
          </a:xfrm>
        </p:spPr>
        <p:txBody>
          <a:bodyPr>
            <a:normAutofit lnSpcReduction="10000"/>
          </a:bodyPr>
          <a:lstStyle/>
          <a:p>
            <a:r>
              <a:rPr lang="en-US" dirty="0" smtClean="0">
                <a:latin typeface="Berlin Sans FB Demi" panose="020E0802020502020306" pitchFamily="34" charset="0"/>
              </a:rPr>
              <a:t>REMEMBER:</a:t>
            </a:r>
          </a:p>
          <a:p>
            <a:r>
              <a:rPr lang="en-US" dirty="0" smtClean="0">
                <a:latin typeface="Berlin Sans FB Demi" panose="020E0802020502020306" pitchFamily="34" charset="0"/>
              </a:rPr>
              <a:t>Low-level </a:t>
            </a:r>
            <a:r>
              <a:rPr lang="en-US" dirty="0">
                <a:latin typeface="Berlin Sans FB Demi" panose="020E0802020502020306" pitchFamily="34" charset="0"/>
              </a:rPr>
              <a:t>exposure to chemicals that have potential to cause long- term effects may not cause immediate injury, but repeated exposures can greatly increase the risk of chronic adverse effects.</a:t>
            </a:r>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27</a:t>
            </a:fld>
            <a:endParaRPr lang="en-US"/>
          </a:p>
        </p:txBody>
      </p:sp>
      <p:pic>
        <p:nvPicPr>
          <p:cNvPr id="6" name="Picture 5"/>
          <p:cNvPicPr>
            <a:picLocks noChangeAspect="1"/>
          </p:cNvPicPr>
          <p:nvPr/>
        </p:nvPicPr>
        <p:blipFill>
          <a:blip r:embed="rId2"/>
          <a:stretch>
            <a:fillRect/>
          </a:stretch>
        </p:blipFill>
        <p:spPr>
          <a:xfrm>
            <a:off x="5715000" y="1295400"/>
            <a:ext cx="2743200" cy="3980089"/>
          </a:xfrm>
          <a:prstGeom prst="rect">
            <a:avLst/>
          </a:prstGeom>
        </p:spPr>
      </p:pic>
    </p:spTree>
    <p:extLst>
      <p:ext uri="{BB962C8B-B14F-4D97-AF65-F5344CB8AC3E}">
        <p14:creationId xmlns:p14="http://schemas.microsoft.com/office/powerpoint/2010/main" val="420604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a:t>INSECTICIDES</a:t>
            </a:r>
            <a:endParaRPr lang="en-US" u="sng" dirty="0"/>
          </a:p>
        </p:txBody>
      </p:sp>
      <p:sp>
        <p:nvSpPr>
          <p:cNvPr id="3" name="Content Placeholder 2"/>
          <p:cNvSpPr>
            <a:spLocks noGrp="1"/>
          </p:cNvSpPr>
          <p:nvPr>
            <p:ph idx="1"/>
          </p:nvPr>
        </p:nvSpPr>
        <p:spPr>
          <a:xfrm>
            <a:off x="457200" y="1143000"/>
            <a:ext cx="8229600" cy="4983163"/>
          </a:xfrm>
        </p:spPr>
        <p:txBody>
          <a:bodyPr/>
          <a:lstStyle/>
          <a:p>
            <a:r>
              <a:rPr lang="en-US" dirty="0" smtClean="0"/>
              <a:t>Are</a:t>
            </a:r>
            <a:r>
              <a:rPr lang="en-US" b="1" dirty="0" smtClean="0"/>
              <a:t> </a:t>
            </a:r>
            <a:r>
              <a:rPr lang="en-US" b="1" dirty="0" err="1"/>
              <a:t>neurotoxicants</a:t>
            </a:r>
            <a:r>
              <a:rPr lang="en-US" dirty="0"/>
              <a:t>, and act by poisoning the </a:t>
            </a:r>
            <a:r>
              <a:rPr lang="en-US" dirty="0" smtClean="0"/>
              <a:t>nervous systems </a:t>
            </a:r>
            <a:r>
              <a:rPr lang="en-US" dirty="0"/>
              <a:t>of the target organisms</a:t>
            </a:r>
            <a:endParaRPr lang="en-US" dirty="0" smtClean="0"/>
          </a:p>
          <a:p>
            <a:r>
              <a:rPr lang="en-US" dirty="0" smtClean="0"/>
              <a:t>Insecticides </a:t>
            </a:r>
            <a:r>
              <a:rPr lang="en-US" dirty="0"/>
              <a:t>play a most relevant role in the control of insect </a:t>
            </a:r>
            <a:r>
              <a:rPr lang="en-US" dirty="0" smtClean="0"/>
              <a:t>pests, particularly </a:t>
            </a:r>
            <a:r>
              <a:rPr lang="en-US" dirty="0"/>
              <a:t>in developing countries</a:t>
            </a:r>
            <a:r>
              <a:rPr lang="en-US" dirty="0" smtClean="0"/>
              <a:t>.</a:t>
            </a:r>
          </a:p>
          <a:p>
            <a:r>
              <a:rPr lang="en-US" dirty="0" smtClean="0"/>
              <a:t>The </a:t>
            </a:r>
            <a:r>
              <a:rPr lang="en-US" dirty="0"/>
              <a:t>organophosphates, are involved in a great number of </a:t>
            </a:r>
            <a:r>
              <a:rPr lang="en-US" dirty="0" smtClean="0"/>
              <a:t>human poisonings </a:t>
            </a:r>
            <a:r>
              <a:rPr lang="en-US" dirty="0"/>
              <a:t>and deaths each year</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371600" y="0"/>
            <a:ext cx="6248400" cy="6701693"/>
          </a:xfrm>
          <a:prstGeom prst="rect">
            <a:avLst/>
          </a:prstGeom>
          <a:noFill/>
          <a:ln w="9525">
            <a:noFill/>
            <a:miter lim="800000"/>
            <a:headEnd/>
            <a:tailEnd/>
          </a:ln>
          <a:effectLst/>
        </p:spPr>
      </p:pic>
      <p:sp>
        <p:nvSpPr>
          <p:cNvPr id="5" name="Right Arrow 4"/>
          <p:cNvSpPr/>
          <p:nvPr/>
        </p:nvSpPr>
        <p:spPr>
          <a:xfrm>
            <a:off x="762000" y="1143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09600" y="1905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38200" y="2743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 y="3429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E4D1BE9A-63C1-4714-B73E-A17F60B6E584}" type="slidenum">
              <a:rPr lang="en-US" smtClean="0"/>
              <a:pPr/>
              <a:t>29</a:t>
            </a:fld>
            <a:endParaRPr lang="en-US"/>
          </a:p>
        </p:txBody>
      </p:sp>
      <p:sp>
        <p:nvSpPr>
          <p:cNvPr id="10" name="Footer Placeholder 9"/>
          <p:cNvSpPr>
            <a:spLocks noGrp="1"/>
          </p:cNvSpPr>
          <p:nvPr>
            <p:ph type="ftr" sz="quarter" idx="11"/>
          </p:nvPr>
        </p:nvSpPr>
        <p:spPr/>
        <p:txBody>
          <a:bodyPr/>
          <a:lstStyle/>
          <a:p>
            <a:r>
              <a:rPr lang="en-US" smtClean="0"/>
              <a:t>N.B</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83163"/>
          </a:xfrm>
        </p:spPr>
        <p:txBody>
          <a:bodyPr/>
          <a:lstStyle/>
          <a:p>
            <a:pPr>
              <a:defRPr/>
            </a:pPr>
            <a:r>
              <a:rPr lang="en-US" dirty="0" smtClean="0"/>
              <a:t>Any chemical / mixture that may be harmful to the environment and to human health if inhaled swallowed or absorbed through skin.</a:t>
            </a:r>
          </a:p>
          <a:p>
            <a:pPr>
              <a:defRPr/>
            </a:pPr>
            <a:endParaRPr lang="en-US" dirty="0" smtClean="0"/>
          </a:p>
          <a:p>
            <a:pPr>
              <a:defRPr/>
            </a:pPr>
            <a:r>
              <a:rPr lang="en-US" dirty="0" smtClean="0"/>
              <a:t>These toxic substance contained in everyday household products. </a:t>
            </a:r>
          </a:p>
          <a:p>
            <a:pPr>
              <a:defRPr/>
            </a:pPr>
            <a:endParaRPr lang="en-US" dirty="0" smtClean="0"/>
          </a:p>
          <a:p>
            <a:pPr>
              <a:defRPr/>
            </a:pPr>
            <a:r>
              <a:rPr lang="en-US" dirty="0" smtClean="0"/>
              <a:t>Poisoning due to household substances is usually </a:t>
            </a:r>
            <a:r>
              <a:rPr lang="en-US" b="1" dirty="0" smtClean="0"/>
              <a:t>mild</a:t>
            </a:r>
            <a:r>
              <a:rPr lang="en-US" dirty="0" smtClean="0"/>
              <a:t>.</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1. Organophosphorus </a:t>
            </a:r>
            <a:r>
              <a:rPr lang="en-US" b="1" dirty="0"/>
              <a:t>Compounds</a:t>
            </a:r>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914400" y="1219200"/>
            <a:ext cx="7162800" cy="532999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4D1BE9A-63C1-4714-B73E-A17F60B6E584}"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33400"/>
            <a:ext cx="8229600" cy="5592763"/>
          </a:xfrm>
        </p:spPr>
        <p:txBody>
          <a:bodyPr>
            <a:normAutofit/>
          </a:bodyPr>
          <a:lstStyle/>
          <a:p>
            <a:r>
              <a:rPr lang="en-GB" b="1" dirty="0" smtClean="0"/>
              <a:t>Insecticides and </a:t>
            </a:r>
            <a:r>
              <a:rPr lang="en-GB" b="1" dirty="0" err="1" smtClean="0"/>
              <a:t>antiparasitics</a:t>
            </a:r>
            <a:endParaRPr lang="en-US" b="1" dirty="0" smtClean="0"/>
          </a:p>
          <a:p>
            <a:r>
              <a:rPr lang="en-US" dirty="0" smtClean="0"/>
              <a:t>Have  </a:t>
            </a:r>
            <a:r>
              <a:rPr lang="en-US" dirty="0"/>
              <a:t>high acute toxicity, with oral LD </a:t>
            </a:r>
            <a:r>
              <a:rPr lang="en-US" dirty="0" smtClean="0"/>
              <a:t>50 values </a:t>
            </a:r>
            <a:r>
              <a:rPr lang="en-US" dirty="0"/>
              <a:t>in rat often below 50 </a:t>
            </a:r>
            <a:r>
              <a:rPr lang="en-US" dirty="0" smtClean="0"/>
              <a:t>mg/kg.</a:t>
            </a:r>
          </a:p>
          <a:p>
            <a:endParaRPr lang="en-US" dirty="0" smtClean="0"/>
          </a:p>
          <a:p>
            <a:r>
              <a:rPr lang="en-US" b="1" dirty="0" smtClean="0"/>
              <a:t>Mechanism of toxicity:</a:t>
            </a:r>
          </a:p>
          <a:p>
            <a:pPr marL="0" indent="0">
              <a:buNone/>
            </a:pPr>
            <a:r>
              <a:rPr lang="en-US" b="1" dirty="0" smtClean="0"/>
              <a:t>1. inhibition </a:t>
            </a:r>
            <a:r>
              <a:rPr lang="en-US" b="1" dirty="0"/>
              <a:t>of </a:t>
            </a:r>
            <a:r>
              <a:rPr lang="en-US" b="1" dirty="0" smtClean="0"/>
              <a:t>Acetylcholine esterase enzyme </a:t>
            </a:r>
            <a:r>
              <a:rPr lang="en-US" dirty="0" smtClean="0"/>
              <a:t>causes accumulation of acetylcholine </a:t>
            </a:r>
            <a:r>
              <a:rPr lang="en-US" dirty="0"/>
              <a:t>at cholinergic synapses, with </a:t>
            </a:r>
            <a:r>
              <a:rPr lang="en-US" dirty="0" smtClean="0"/>
              <a:t>over stimulation of cholinergic </a:t>
            </a:r>
            <a:r>
              <a:rPr lang="en-US" dirty="0"/>
              <a:t>receptors of the muscarinic and nicotinic type</a:t>
            </a:r>
            <a:endParaRPr lang="en-US" dirty="0" smtClean="0"/>
          </a:p>
          <a:p>
            <a:endParaRPr lang="en-US" dirty="0"/>
          </a:p>
        </p:txBody>
      </p:sp>
      <p:sp>
        <p:nvSpPr>
          <p:cNvPr id="3" name="Slide Number Placeholder 2"/>
          <p:cNvSpPr>
            <a:spLocks noGrp="1"/>
          </p:cNvSpPr>
          <p:nvPr>
            <p:ph type="sldNum" sz="quarter" idx="12"/>
          </p:nvPr>
        </p:nvSpPr>
        <p:spPr/>
        <p:txBody>
          <a:bodyPr/>
          <a:lstStyle/>
          <a:p>
            <a:fld id="{E4D1BE9A-63C1-4714-B73E-A17F60B6E584}" type="slidenum">
              <a:rPr lang="en-US" smtClean="0"/>
              <a:pPr/>
              <a:t>31</a:t>
            </a:fld>
            <a:endParaRPr lang="en-US"/>
          </a:p>
        </p:txBody>
      </p:sp>
      <p:sp>
        <p:nvSpPr>
          <p:cNvPr id="4" name="Footer Placeholder 3"/>
          <p:cNvSpPr>
            <a:spLocks noGrp="1"/>
          </p:cNvSpPr>
          <p:nvPr>
            <p:ph type="ftr" sz="quarter" idx="11"/>
          </p:nvPr>
        </p:nvSpPr>
        <p:spPr/>
        <p:txBody>
          <a:bodyPr/>
          <a:lstStyle/>
          <a:p>
            <a:r>
              <a:rPr lang="en-US" smtClean="0"/>
              <a:t>N.B</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524125" y="4336081"/>
            <a:ext cx="3762375" cy="2521919"/>
          </a:xfrm>
          <a:prstGeom prst="rect">
            <a:avLst/>
          </a:prstGeom>
        </p:spPr>
      </p:pic>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32</a:t>
            </a:fld>
            <a:endParaRPr lang="en-US"/>
          </a:p>
        </p:txBody>
      </p:sp>
      <p:pic>
        <p:nvPicPr>
          <p:cNvPr id="6" name="Picture 5"/>
          <p:cNvPicPr>
            <a:picLocks noChangeAspect="1"/>
          </p:cNvPicPr>
          <p:nvPr/>
        </p:nvPicPr>
        <p:blipFill>
          <a:blip r:embed="rId3"/>
          <a:stretch>
            <a:fillRect/>
          </a:stretch>
        </p:blipFill>
        <p:spPr>
          <a:xfrm>
            <a:off x="1143000" y="25753"/>
            <a:ext cx="6248400" cy="4366220"/>
          </a:xfrm>
          <a:prstGeom prst="rect">
            <a:avLst/>
          </a:prstGeom>
        </p:spPr>
      </p:pic>
    </p:spTree>
    <p:extLst>
      <p:ext uri="{BB962C8B-B14F-4D97-AF65-F5344CB8AC3E}">
        <p14:creationId xmlns:p14="http://schemas.microsoft.com/office/powerpoint/2010/main" val="338436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33</a:t>
            </a:fld>
            <a:endParaRPr lang="en-US"/>
          </a:p>
        </p:txBody>
      </p:sp>
      <p:pic>
        <p:nvPicPr>
          <p:cNvPr id="7" name="Picture 6"/>
          <p:cNvPicPr>
            <a:picLocks noChangeAspect="1"/>
          </p:cNvPicPr>
          <p:nvPr/>
        </p:nvPicPr>
        <p:blipFill>
          <a:blip r:embed="rId2"/>
          <a:stretch>
            <a:fillRect/>
          </a:stretch>
        </p:blipFill>
        <p:spPr>
          <a:xfrm>
            <a:off x="117454" y="5083568"/>
            <a:ext cx="5048250" cy="971550"/>
          </a:xfrm>
          <a:prstGeom prst="rect">
            <a:avLst/>
          </a:prstGeom>
        </p:spPr>
      </p:pic>
      <p:pic>
        <p:nvPicPr>
          <p:cNvPr id="9" name="Picture 8"/>
          <p:cNvPicPr>
            <a:picLocks noChangeAspect="1"/>
          </p:cNvPicPr>
          <p:nvPr/>
        </p:nvPicPr>
        <p:blipFill>
          <a:blip r:embed="rId3"/>
          <a:stretch>
            <a:fillRect/>
          </a:stretch>
        </p:blipFill>
        <p:spPr>
          <a:xfrm>
            <a:off x="141338" y="228600"/>
            <a:ext cx="8861324" cy="4553736"/>
          </a:xfrm>
          <a:prstGeom prst="rect">
            <a:avLst/>
          </a:prstGeom>
        </p:spPr>
      </p:pic>
      <p:sp>
        <p:nvSpPr>
          <p:cNvPr id="8" name="Rectangle 7"/>
          <p:cNvSpPr/>
          <p:nvPr/>
        </p:nvSpPr>
        <p:spPr>
          <a:xfrm>
            <a:off x="4426539" y="3022275"/>
            <a:ext cx="4562475" cy="1477328"/>
          </a:xfrm>
          <a:prstGeom prst="rect">
            <a:avLst/>
          </a:prstGeom>
        </p:spPr>
        <p:txBody>
          <a:bodyPr wrap="square">
            <a:spAutoFit/>
          </a:bodyPr>
          <a:lstStyle/>
          <a:p>
            <a:r>
              <a:rPr lang="en-US" dirty="0">
                <a:latin typeface="Arial Black" pitchFamily="34" charset="0"/>
              </a:rPr>
              <a:t>Respiratory  failure is a h</a:t>
            </a:r>
            <a:r>
              <a:rPr lang="en-US" b="1" dirty="0">
                <a:latin typeface="Arial Black" pitchFamily="34" charset="0"/>
              </a:rPr>
              <a:t>allm</a:t>
            </a:r>
            <a:r>
              <a:rPr lang="en-US" dirty="0">
                <a:latin typeface="Arial Black" pitchFamily="34" charset="0"/>
              </a:rPr>
              <a:t>ark of severe OP poisoning</a:t>
            </a:r>
          </a:p>
          <a:p>
            <a:r>
              <a:rPr lang="en-US" b="1" dirty="0">
                <a:latin typeface="Arial Black" pitchFamily="34" charset="0"/>
              </a:rPr>
              <a:t>The agents are</a:t>
            </a:r>
          </a:p>
          <a:p>
            <a:r>
              <a:rPr lang="en-US" b="1" dirty="0">
                <a:latin typeface="Arial Black" pitchFamily="34" charset="0"/>
              </a:rPr>
              <a:t>most rapidly absorbed after inhalation</a:t>
            </a:r>
          </a:p>
        </p:txBody>
      </p:sp>
    </p:spTree>
    <p:extLst>
      <p:ext uri="{BB962C8B-B14F-4D97-AF65-F5344CB8AC3E}">
        <p14:creationId xmlns:p14="http://schemas.microsoft.com/office/powerpoint/2010/main" val="327643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lnSpcReduction="10000"/>
          </a:bodyPr>
          <a:lstStyle/>
          <a:p>
            <a:pPr marL="0" indent="0">
              <a:buNone/>
            </a:pPr>
            <a:r>
              <a:rPr lang="en-US" b="1" dirty="0" smtClean="0"/>
              <a:t>2. The Intermediate Syndrome:</a:t>
            </a:r>
          </a:p>
          <a:p>
            <a:endParaRPr lang="en-US" sz="1300" b="1" dirty="0" smtClean="0"/>
          </a:p>
          <a:p>
            <a:r>
              <a:rPr lang="en-US" dirty="0" smtClean="0"/>
              <a:t>The syndrome develops one to several days after the poisoning, during recovery from cholinergic manifestations.</a:t>
            </a:r>
          </a:p>
          <a:p>
            <a:endParaRPr lang="en-US" sz="1300" dirty="0" smtClean="0"/>
          </a:p>
          <a:p>
            <a:r>
              <a:rPr lang="en-US" dirty="0" smtClean="0"/>
              <a:t>weakness of respiratory, neck, and proximal limb muscles. Mortality due to respiratory paralysis and complications ranges from 15% to 40%, and recovery in surviving patients usually takes up to 30 days</a:t>
            </a:r>
          </a:p>
          <a:p>
            <a:endParaRPr lang="en-US" dirty="0" smtClean="0"/>
          </a:p>
          <a:p>
            <a:r>
              <a:rPr lang="en-US" dirty="0" smtClean="0"/>
              <a:t>There is no specific treatment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b="1" dirty="0" smtClean="0"/>
              <a:t>3. Organophosphate-Induced Delayed Polyneuropathy:</a:t>
            </a:r>
          </a:p>
          <a:p>
            <a:endParaRPr lang="en-US" b="1" dirty="0" smtClean="0"/>
          </a:p>
          <a:p>
            <a:r>
              <a:rPr lang="en-US" dirty="0" smtClean="0"/>
              <a:t>Tingling of the hands and feet, followed by sensory loss, progressive muscle weakness and flaccidity of the distal skeletal muscles of the lower and upper extremities, and ataxia.</a:t>
            </a:r>
          </a:p>
          <a:p>
            <a:endParaRPr lang="en-US" sz="1200" dirty="0" smtClean="0"/>
          </a:p>
          <a:p>
            <a:r>
              <a:rPr lang="en-US" dirty="0" smtClean="0"/>
              <a:t>These may occur two to three weeks after a single exposure.</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organophosphate poisoning</a:t>
            </a:r>
          </a:p>
        </p:txBody>
      </p:sp>
      <p:sp>
        <p:nvSpPr>
          <p:cNvPr id="3" name="Content Placeholder 2"/>
          <p:cNvSpPr>
            <a:spLocks noGrp="1"/>
          </p:cNvSpPr>
          <p:nvPr>
            <p:ph idx="1"/>
          </p:nvPr>
        </p:nvSpPr>
        <p:spPr/>
        <p:txBody>
          <a:bodyPr>
            <a:normAutofit/>
          </a:bodyPr>
          <a:lstStyle/>
          <a:p>
            <a:pPr marL="0" indent="0">
              <a:buNone/>
            </a:pPr>
            <a:r>
              <a:rPr lang="en-US" dirty="0" smtClean="0"/>
              <a:t>1</a:t>
            </a:r>
            <a:r>
              <a:rPr lang="en-US" dirty="0"/>
              <a:t>. check airway, breathing, </a:t>
            </a:r>
            <a:r>
              <a:rPr lang="en-US" dirty="0" smtClean="0"/>
              <a:t>circulation</a:t>
            </a:r>
          </a:p>
          <a:p>
            <a:pPr marL="0" indent="0">
              <a:buNone/>
            </a:pPr>
            <a:r>
              <a:rPr lang="en-US" dirty="0" smtClean="0"/>
              <a:t>2</a:t>
            </a:r>
            <a:r>
              <a:rPr lang="en-US" dirty="0"/>
              <a:t>. monitor arterial oxygen saturation, cardiac rhythms, BP, Pulse </a:t>
            </a:r>
            <a:r>
              <a:rPr lang="en-US" dirty="0" smtClean="0"/>
              <a:t>rate.</a:t>
            </a:r>
          </a:p>
          <a:p>
            <a:pPr marL="0" indent="0">
              <a:buNone/>
            </a:pPr>
            <a:r>
              <a:rPr lang="en-US" dirty="0" smtClean="0"/>
              <a:t>3</a:t>
            </a:r>
            <a:r>
              <a:rPr lang="en-US" dirty="0"/>
              <a:t>. look for signs &amp; </a:t>
            </a:r>
            <a:r>
              <a:rPr lang="en-US" dirty="0" smtClean="0"/>
              <a:t>symptoms.</a:t>
            </a:r>
          </a:p>
          <a:p>
            <a:pPr marL="0" indent="0">
              <a:buNone/>
            </a:pPr>
            <a:r>
              <a:rPr lang="en-US" dirty="0" smtClean="0"/>
              <a:t>4</a:t>
            </a:r>
            <a:r>
              <a:rPr lang="en-US" dirty="0"/>
              <a:t>. obtain IV access. </a:t>
            </a:r>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36</a:t>
            </a:fld>
            <a:endParaRPr lang="en-US"/>
          </a:p>
        </p:txBody>
      </p:sp>
    </p:spTree>
    <p:extLst>
      <p:ext uri="{BB962C8B-B14F-4D97-AF65-F5344CB8AC3E}">
        <p14:creationId xmlns:p14="http://schemas.microsoft.com/office/powerpoint/2010/main" val="3483392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r>
              <a:rPr lang="en-US" b="1" dirty="0"/>
              <a:t>Treatment of </a:t>
            </a:r>
            <a:r>
              <a:rPr lang="en-US" b="1" dirty="0" smtClean="0"/>
              <a:t>Poisoning:</a:t>
            </a:r>
          </a:p>
          <a:p>
            <a:endParaRPr lang="en-US" b="1" dirty="0" smtClean="0"/>
          </a:p>
          <a:p>
            <a:r>
              <a:rPr lang="en-US" b="1" dirty="0" smtClean="0"/>
              <a:t>Dermal : </a:t>
            </a:r>
            <a:r>
              <a:rPr lang="en-US" dirty="0" smtClean="0"/>
              <a:t>contaminated clothing should be removed, and the skin washed with alkaline soap. rinsing the eyes</a:t>
            </a:r>
          </a:p>
          <a:p>
            <a:endParaRPr lang="en-US" dirty="0" smtClean="0"/>
          </a:p>
          <a:p>
            <a:r>
              <a:rPr lang="en-US" b="1" dirty="0" smtClean="0"/>
              <a:t>Oral: </a:t>
            </a:r>
            <a:r>
              <a:rPr lang="en-US" dirty="0" smtClean="0"/>
              <a:t>procedures to reduce absorption from the gastrointestinal tract do not appear to be very effective….. give </a:t>
            </a:r>
            <a:r>
              <a:rPr lang="en-US" dirty="0"/>
              <a:t>activated charcoal (50 g in 200 ml) </a:t>
            </a:r>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b="1" dirty="0" smtClean="0"/>
              <a:t>Atropine: </a:t>
            </a:r>
            <a:r>
              <a:rPr lang="en-US" dirty="0" smtClean="0"/>
              <a:t>it is a muscarinic receptor antagonist, and thus prevents the action of accumulating acetylcholine on these receptors.</a:t>
            </a:r>
            <a:endParaRPr lang="en-US" b="1" dirty="0" smtClean="0"/>
          </a:p>
          <a:p>
            <a:endParaRPr lang="en-US" dirty="0" smtClean="0"/>
          </a:p>
          <a:p>
            <a:r>
              <a:rPr lang="en-US" dirty="0" smtClean="0"/>
              <a:t>Doses of atropine in adults are 1 or 2 to 5 mg in case of mild or moderate poison.</a:t>
            </a:r>
          </a:p>
          <a:p>
            <a:endParaRPr lang="en-US" dirty="0"/>
          </a:p>
          <a:p>
            <a:r>
              <a:rPr lang="en-US" dirty="0"/>
              <a:t>1.8-3.0 mg fast iv bolus-after 3-5minutes check the five parameters of </a:t>
            </a:r>
            <a:r>
              <a:rPr lang="en-US" dirty="0" smtClean="0"/>
              <a:t>cholinergic poisoning: </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77500" lnSpcReduction="20000"/>
          </a:bodyPr>
          <a:lstStyle/>
          <a:p>
            <a:pPr marL="514350" indent="-514350">
              <a:buAutoNum type="arabicPeriod"/>
            </a:pPr>
            <a:r>
              <a:rPr lang="en-US" dirty="0" smtClean="0"/>
              <a:t>Poor </a:t>
            </a:r>
            <a:r>
              <a:rPr lang="en-US" dirty="0"/>
              <a:t>air entry into the lungs due to </a:t>
            </a:r>
            <a:r>
              <a:rPr lang="en-US" dirty="0" smtClean="0"/>
              <a:t>bronchospasm</a:t>
            </a:r>
          </a:p>
          <a:p>
            <a:pPr marL="514350" indent="-514350">
              <a:buAutoNum type="arabicPeriod"/>
            </a:pPr>
            <a:r>
              <a:rPr lang="en-US" dirty="0" smtClean="0"/>
              <a:t>excessive sweating</a:t>
            </a:r>
          </a:p>
          <a:p>
            <a:pPr marL="514350" indent="-514350">
              <a:buAutoNum type="arabicPeriod"/>
            </a:pPr>
            <a:r>
              <a:rPr lang="en-US" dirty="0" smtClean="0"/>
              <a:t>bradycardia </a:t>
            </a:r>
            <a:r>
              <a:rPr lang="en-US" dirty="0"/>
              <a:t>( &lt;60 </a:t>
            </a:r>
            <a:r>
              <a:rPr lang="en-US" dirty="0" smtClean="0"/>
              <a:t>)</a:t>
            </a:r>
          </a:p>
          <a:p>
            <a:pPr marL="514350" indent="-514350">
              <a:buAutoNum type="arabicPeriod"/>
            </a:pPr>
            <a:r>
              <a:rPr lang="en-US" dirty="0" smtClean="0"/>
              <a:t>hypotension</a:t>
            </a:r>
          </a:p>
          <a:p>
            <a:pPr marL="514350" indent="-514350">
              <a:buAutoNum type="arabicPeriod"/>
            </a:pPr>
            <a:r>
              <a:rPr lang="en-US" dirty="0" smtClean="0"/>
              <a:t>Miosis</a:t>
            </a:r>
            <a:endParaRPr lang="en-US" dirty="0"/>
          </a:p>
          <a:p>
            <a:pPr marL="0" indent="0">
              <a:buNone/>
            </a:pPr>
            <a:endParaRPr lang="en-US" dirty="0" smtClean="0"/>
          </a:p>
          <a:p>
            <a:r>
              <a:rPr lang="en-US" dirty="0" smtClean="0"/>
              <a:t>If </a:t>
            </a:r>
            <a:r>
              <a:rPr lang="en-US" dirty="0"/>
              <a:t>above parameters are not </a:t>
            </a:r>
            <a:r>
              <a:rPr lang="en-US" dirty="0" smtClean="0"/>
              <a:t>corrected, double </a:t>
            </a:r>
            <a:r>
              <a:rPr lang="en-US" dirty="0"/>
              <a:t>the dose of atropine every 5 minutes until </a:t>
            </a:r>
            <a:r>
              <a:rPr lang="en-US" dirty="0" smtClean="0"/>
              <a:t>at least </a:t>
            </a:r>
            <a:r>
              <a:rPr lang="en-US" dirty="0"/>
              <a:t>3/5 of below parameters </a:t>
            </a:r>
            <a:r>
              <a:rPr lang="en-US" dirty="0" smtClean="0"/>
              <a:t>corrected:</a:t>
            </a:r>
          </a:p>
          <a:p>
            <a:pPr marL="514350" indent="-514350">
              <a:buAutoNum type="arabicPeriod"/>
            </a:pPr>
            <a:r>
              <a:rPr lang="en-US" dirty="0" smtClean="0"/>
              <a:t>clear </a:t>
            </a:r>
            <a:r>
              <a:rPr lang="en-US" dirty="0"/>
              <a:t>chest with no </a:t>
            </a:r>
            <a:r>
              <a:rPr lang="en-US" dirty="0" smtClean="0"/>
              <a:t>wheeze</a:t>
            </a:r>
          </a:p>
          <a:p>
            <a:pPr marL="514350" indent="-514350">
              <a:buAutoNum type="arabicPeriod"/>
            </a:pPr>
            <a:r>
              <a:rPr lang="en-US" dirty="0" smtClean="0"/>
              <a:t>heart </a:t>
            </a:r>
            <a:r>
              <a:rPr lang="en-US" dirty="0"/>
              <a:t>rate 80-100 </a:t>
            </a:r>
            <a:r>
              <a:rPr lang="en-US" dirty="0" smtClean="0"/>
              <a:t>bpm</a:t>
            </a:r>
          </a:p>
          <a:p>
            <a:pPr marL="514350" indent="-514350">
              <a:buAutoNum type="arabicPeriod"/>
            </a:pPr>
            <a:r>
              <a:rPr lang="en-US" dirty="0"/>
              <a:t>s</a:t>
            </a:r>
            <a:r>
              <a:rPr lang="en-US" dirty="0" smtClean="0"/>
              <a:t>ystolic </a:t>
            </a:r>
            <a:r>
              <a:rPr lang="en-US" dirty="0"/>
              <a:t>BP &gt; 90 </a:t>
            </a:r>
            <a:r>
              <a:rPr lang="en-US" dirty="0" err="1" smtClean="0"/>
              <a:t>mmhg</a:t>
            </a:r>
            <a:endParaRPr lang="en-US" dirty="0"/>
          </a:p>
          <a:p>
            <a:pPr marL="514350" indent="-514350">
              <a:buAutoNum type="arabicPeriod"/>
            </a:pPr>
            <a:r>
              <a:rPr lang="en-US" dirty="0" smtClean="0"/>
              <a:t>pupils </a:t>
            </a:r>
            <a:r>
              <a:rPr lang="en-US" dirty="0"/>
              <a:t>no longer </a:t>
            </a:r>
            <a:r>
              <a:rPr lang="en-US" dirty="0" smtClean="0"/>
              <a:t>pinpoint</a:t>
            </a:r>
          </a:p>
          <a:p>
            <a:r>
              <a:rPr lang="en-US" dirty="0"/>
              <a:t>Higher doses by continuous infusion may be required in severe cases</a:t>
            </a:r>
          </a:p>
          <a:p>
            <a:r>
              <a:rPr lang="en-US" dirty="0" err="1"/>
              <a:t>Atropinization</a:t>
            </a:r>
            <a:r>
              <a:rPr lang="en-US" dirty="0"/>
              <a:t> should be maintained for at least 48 hours</a:t>
            </a:r>
          </a:p>
          <a:p>
            <a:endParaRPr lang="en-US" dirty="0"/>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39</a:t>
            </a:fld>
            <a:endParaRPr lang="en-US"/>
          </a:p>
        </p:txBody>
      </p:sp>
    </p:spTree>
    <p:extLst>
      <p:ext uri="{BB962C8B-B14F-4D97-AF65-F5344CB8AC3E}">
        <p14:creationId xmlns:p14="http://schemas.microsoft.com/office/powerpoint/2010/main" val="315975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nSpc>
                <a:spcPct val="90000"/>
              </a:lnSpc>
              <a:defRPr/>
            </a:pPr>
            <a:r>
              <a:rPr lang="en-US" u="sng" dirty="0" smtClean="0"/>
              <a:t>Drugs</a:t>
            </a:r>
            <a:r>
              <a:rPr lang="en-US" dirty="0" smtClean="0"/>
              <a:t> and </a:t>
            </a:r>
            <a:r>
              <a:rPr lang="en-US" u="sng" dirty="0" smtClean="0"/>
              <a:t>household cleaners </a:t>
            </a:r>
            <a:r>
              <a:rPr lang="en-US" dirty="0" smtClean="0"/>
              <a:t>are the most reported cases of poisoning.</a:t>
            </a:r>
          </a:p>
          <a:p>
            <a:pPr>
              <a:lnSpc>
                <a:spcPct val="90000"/>
              </a:lnSpc>
              <a:defRPr/>
            </a:pPr>
            <a:endParaRPr lang="en-US" dirty="0" smtClean="0"/>
          </a:p>
          <a:p>
            <a:pPr>
              <a:lnSpc>
                <a:spcPct val="90000"/>
              </a:lnSpc>
              <a:defRPr/>
            </a:pPr>
            <a:r>
              <a:rPr lang="en-US" b="1" dirty="0" smtClean="0"/>
              <a:t>Easy availability of household product </a:t>
            </a:r>
            <a:r>
              <a:rPr lang="en-US" dirty="0" smtClean="0"/>
              <a:t>makes them one of the leading causes of poisoning.</a:t>
            </a:r>
          </a:p>
          <a:p>
            <a:pPr>
              <a:lnSpc>
                <a:spcPct val="90000"/>
              </a:lnSpc>
              <a:defRPr/>
            </a:pPr>
            <a:endParaRPr lang="en-US" dirty="0" smtClean="0"/>
          </a:p>
          <a:p>
            <a:pPr>
              <a:lnSpc>
                <a:spcPct val="90000"/>
              </a:lnSpc>
              <a:defRPr/>
            </a:pPr>
            <a:r>
              <a:rPr lang="en-US" dirty="0" smtClean="0"/>
              <a:t>Usually target age: </a:t>
            </a:r>
            <a:r>
              <a:rPr lang="en-US" b="1" dirty="0" smtClean="0"/>
              <a:t>under the age of five</a:t>
            </a:r>
            <a:r>
              <a:rPr lang="en-US" dirty="0" smtClean="0"/>
              <a:t>, majority were children between the age of 1-3 years.</a:t>
            </a:r>
          </a:p>
          <a:p>
            <a:pPr>
              <a:lnSpc>
                <a:spcPct val="90000"/>
              </a:lnSpc>
              <a:defRPr/>
            </a:pPr>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20000"/>
          </a:bodyPr>
          <a:lstStyle/>
          <a:p>
            <a:r>
              <a:rPr lang="en-US" b="1" dirty="0" err="1" smtClean="0"/>
              <a:t>Oximes</a:t>
            </a:r>
            <a:r>
              <a:rPr lang="en-US" b="1" dirty="0" smtClean="0"/>
              <a:t>, </a:t>
            </a:r>
            <a:r>
              <a:rPr lang="en-US" dirty="0" smtClean="0"/>
              <a:t>such as </a:t>
            </a:r>
            <a:r>
              <a:rPr lang="en-US" b="1" dirty="0" err="1" smtClean="0"/>
              <a:t>pralidoxime</a:t>
            </a:r>
            <a:r>
              <a:rPr lang="en-US" dirty="0" smtClean="0"/>
              <a:t> (2-PAM), are also used in the therapy of OP poisoning.</a:t>
            </a:r>
          </a:p>
          <a:p>
            <a:endParaRPr lang="en-US" sz="1300" dirty="0" smtClean="0"/>
          </a:p>
          <a:p>
            <a:r>
              <a:rPr lang="en-US" dirty="0" smtClean="0"/>
              <a:t>Mechanism of action: 2-PAM contains a positively charged atom capable of attaching to the anionic site of </a:t>
            </a:r>
            <a:r>
              <a:rPr lang="en-US" dirty="0" err="1" smtClean="0"/>
              <a:t>AChE</a:t>
            </a:r>
            <a:r>
              <a:rPr lang="en-US" dirty="0" smtClean="0"/>
              <a:t>, and facilitates </a:t>
            </a:r>
            <a:r>
              <a:rPr lang="en-US" dirty="0" err="1" smtClean="0"/>
              <a:t>dephosphorylation</a:t>
            </a:r>
            <a:r>
              <a:rPr lang="en-US" dirty="0" smtClean="0"/>
              <a:t> of the enzyme.</a:t>
            </a:r>
          </a:p>
          <a:p>
            <a:endParaRPr lang="en-US" sz="1300" dirty="0" smtClean="0"/>
          </a:p>
          <a:p>
            <a:r>
              <a:rPr lang="en-US" dirty="0" smtClean="0"/>
              <a:t>Dosing regimens for various oximes depend on the specific compound and the severity of OP poisoning (30mg/kg </a:t>
            </a:r>
            <a:r>
              <a:rPr lang="en-US" dirty="0"/>
              <a:t>loading dose Iv over 10-20mins followed by continuous infusion of 8-10mg/kg/</a:t>
            </a:r>
            <a:r>
              <a:rPr lang="en-US" dirty="0" err="1"/>
              <a:t>hr</a:t>
            </a:r>
            <a:r>
              <a:rPr lang="en-US" dirty="0"/>
              <a:t> until clinical </a:t>
            </a:r>
            <a:r>
              <a:rPr lang="en-US" dirty="0" smtClean="0"/>
              <a:t>recovery)</a:t>
            </a:r>
          </a:p>
          <a:p>
            <a:endParaRPr lang="en-US" sz="1300" dirty="0" smtClean="0"/>
          </a:p>
          <a:p>
            <a:r>
              <a:rPr lang="en-US" dirty="0" smtClean="0"/>
              <a:t>Inadequate dosing is major factor for lack of response to </a:t>
            </a:r>
            <a:r>
              <a:rPr lang="en-US" dirty="0" err="1" smtClean="0"/>
              <a:t>oxime</a:t>
            </a:r>
            <a:r>
              <a:rPr lang="en-US" dirty="0" smtClean="0"/>
              <a:t> therapy and aging of </a:t>
            </a:r>
            <a:r>
              <a:rPr lang="en-US" dirty="0" err="1" smtClean="0"/>
              <a:t>ACh</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smtClean="0"/>
              <a:t>Diazepam</a:t>
            </a:r>
          </a:p>
          <a:p>
            <a:endParaRPr lang="en-US" b="1" dirty="0" smtClean="0"/>
          </a:p>
          <a:p>
            <a:r>
              <a:rPr lang="en-US" dirty="0" smtClean="0"/>
              <a:t>(10–20 mg) is also used in the treatment of acute OP poisoning to:</a:t>
            </a:r>
          </a:p>
          <a:p>
            <a:endParaRPr lang="en-US" dirty="0" smtClean="0"/>
          </a:p>
          <a:p>
            <a:pPr>
              <a:buFont typeface="Wingdings" pitchFamily="2" charset="2"/>
              <a:buChar char="ü"/>
            </a:pPr>
            <a:r>
              <a:rPr lang="en-US" dirty="0" smtClean="0"/>
              <a:t>relieve anxiety in mild cases</a:t>
            </a:r>
          </a:p>
          <a:p>
            <a:pPr>
              <a:buFont typeface="Wingdings" pitchFamily="2" charset="2"/>
              <a:buChar char="ü"/>
            </a:pPr>
            <a:r>
              <a:rPr lang="en-US" dirty="0" smtClean="0"/>
              <a:t>to reduce muscle </a:t>
            </a:r>
            <a:r>
              <a:rPr lang="en-US" dirty="0" err="1" smtClean="0"/>
              <a:t>fasciculations</a:t>
            </a:r>
            <a:endParaRPr lang="en-US" dirty="0" smtClean="0"/>
          </a:p>
          <a:p>
            <a:pPr>
              <a:buFont typeface="Wingdings" pitchFamily="2" charset="2"/>
              <a:buChar char="ü"/>
            </a:pPr>
            <a:r>
              <a:rPr lang="en-US" dirty="0" smtClean="0"/>
              <a:t>antagonize convulsions in the more severe cases</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Management of complications</a:t>
            </a:r>
          </a:p>
        </p:txBody>
      </p:sp>
      <p:sp>
        <p:nvSpPr>
          <p:cNvPr id="3" name="Content Placeholder 2"/>
          <p:cNvSpPr>
            <a:spLocks noGrp="1"/>
          </p:cNvSpPr>
          <p:nvPr>
            <p:ph idx="1"/>
          </p:nvPr>
        </p:nvSpPr>
        <p:spPr>
          <a:xfrm>
            <a:off x="457200" y="990600"/>
            <a:ext cx="8229600" cy="5730875"/>
          </a:xfrm>
        </p:spPr>
        <p:txBody>
          <a:bodyPr>
            <a:normAutofit/>
          </a:bodyPr>
          <a:lstStyle/>
          <a:p>
            <a:pPr marL="0" indent="0">
              <a:buNone/>
            </a:pPr>
            <a:r>
              <a:rPr lang="en-US" b="1" dirty="0" smtClean="0"/>
              <a:t>1.Respiratory failure: </a:t>
            </a:r>
            <a:r>
              <a:rPr lang="en-US" dirty="0" smtClean="0"/>
              <a:t>ET </a:t>
            </a:r>
            <a:r>
              <a:rPr lang="en-US" dirty="0"/>
              <a:t>intubation and mechanical ventilation required if - tidal volume &lt;5mm/kg - vital capacity &lt; 15 ml/kg -</a:t>
            </a:r>
            <a:r>
              <a:rPr lang="en-US" dirty="0" err="1"/>
              <a:t>apnoic</a:t>
            </a:r>
            <a:r>
              <a:rPr lang="en-US" dirty="0"/>
              <a:t> spells are present -PaO2 &lt; 08 </a:t>
            </a:r>
            <a:r>
              <a:rPr lang="en-US" dirty="0" err="1"/>
              <a:t>Kpa</a:t>
            </a:r>
            <a:r>
              <a:rPr lang="en-US" dirty="0"/>
              <a:t>&amp; FiO2 &gt; 60% </a:t>
            </a:r>
            <a:endParaRPr lang="en-US" dirty="0" smtClean="0"/>
          </a:p>
          <a:p>
            <a:pPr marL="0" indent="0">
              <a:buNone/>
            </a:pPr>
            <a:r>
              <a:rPr lang="en-US" b="1" dirty="0" smtClean="0"/>
              <a:t>2.Pulmonary </a:t>
            </a:r>
            <a:r>
              <a:rPr lang="en-US" b="1" dirty="0" err="1" smtClean="0"/>
              <a:t>oedema</a:t>
            </a:r>
            <a:r>
              <a:rPr lang="en-US" b="1" dirty="0" smtClean="0"/>
              <a:t>: </a:t>
            </a:r>
            <a:r>
              <a:rPr lang="en-US" dirty="0" smtClean="0"/>
              <a:t>furosemide </a:t>
            </a:r>
            <a:r>
              <a:rPr lang="en-US" dirty="0"/>
              <a:t>40-80 mg </a:t>
            </a:r>
            <a:r>
              <a:rPr lang="en-US" dirty="0" smtClean="0"/>
              <a:t>iv</a:t>
            </a:r>
          </a:p>
          <a:p>
            <a:pPr marL="0" indent="0">
              <a:buNone/>
            </a:pPr>
            <a:r>
              <a:rPr lang="en-US" b="1" dirty="0" smtClean="0"/>
              <a:t>3.convulsion: </a:t>
            </a:r>
            <a:r>
              <a:rPr lang="en-US" dirty="0" smtClean="0"/>
              <a:t>5-10 </a:t>
            </a:r>
            <a:r>
              <a:rPr lang="en-US" dirty="0"/>
              <a:t>mg iv </a:t>
            </a:r>
            <a:r>
              <a:rPr lang="en-US" dirty="0" smtClean="0"/>
              <a:t>diazepam</a:t>
            </a:r>
          </a:p>
          <a:p>
            <a:pPr marL="0" indent="0">
              <a:buNone/>
            </a:pPr>
            <a:r>
              <a:rPr lang="en-US" b="1" dirty="0" smtClean="0"/>
              <a:t>4. ventricular tachycardia</a:t>
            </a:r>
            <a:r>
              <a:rPr lang="en-US" dirty="0" smtClean="0"/>
              <a:t>: temporary pacing</a:t>
            </a:r>
          </a:p>
          <a:p>
            <a:pPr marL="0" indent="0">
              <a:buNone/>
            </a:pPr>
            <a:r>
              <a:rPr lang="en-US" b="1" dirty="0" smtClean="0"/>
              <a:t>5. bronchopneumonia: </a:t>
            </a:r>
            <a:r>
              <a:rPr lang="en-US" dirty="0"/>
              <a:t>antibiotics &amp; chest physiotherapy</a:t>
            </a:r>
          </a:p>
        </p:txBody>
      </p:sp>
      <p:sp>
        <p:nvSpPr>
          <p:cNvPr id="4" name="Footer Placeholder 3"/>
          <p:cNvSpPr>
            <a:spLocks noGrp="1"/>
          </p:cNvSpPr>
          <p:nvPr>
            <p:ph type="ftr" sz="quarter" idx="11"/>
          </p:nvPr>
        </p:nvSpPr>
        <p:spPr/>
        <p:txBody>
          <a:bodyPr/>
          <a:lstStyle/>
          <a:p>
            <a:r>
              <a:rPr lang="en-US" smtClean="0"/>
              <a:t>N.B</a:t>
            </a:r>
            <a:endParaRPr lang="en-US"/>
          </a:p>
        </p:txBody>
      </p:sp>
      <p:sp>
        <p:nvSpPr>
          <p:cNvPr id="5" name="Slide Number Placeholder 4"/>
          <p:cNvSpPr>
            <a:spLocks noGrp="1"/>
          </p:cNvSpPr>
          <p:nvPr>
            <p:ph type="sldNum" sz="quarter" idx="12"/>
          </p:nvPr>
        </p:nvSpPr>
        <p:spPr/>
        <p:txBody>
          <a:bodyPr/>
          <a:lstStyle/>
          <a:p>
            <a:fld id="{E4D1BE9A-63C1-4714-B73E-A17F60B6E584}" type="slidenum">
              <a:rPr lang="en-US" smtClean="0"/>
              <a:pPr/>
              <a:t>42</a:t>
            </a:fld>
            <a:endParaRPr lang="en-US"/>
          </a:p>
        </p:txBody>
      </p:sp>
    </p:spTree>
    <p:extLst>
      <p:ext uri="{BB962C8B-B14F-4D97-AF65-F5344CB8AC3E}">
        <p14:creationId xmlns:p14="http://schemas.microsoft.com/office/powerpoint/2010/main" val="4136453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2. </a:t>
            </a:r>
            <a:r>
              <a:rPr lang="en-US" b="1" dirty="0" err="1" smtClean="0"/>
              <a:t>Carbamates</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459491" y="990600"/>
            <a:ext cx="8227309" cy="536654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4D1BE9A-63C1-4714-B73E-A17F60B6E584}"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92500"/>
          </a:bodyPr>
          <a:lstStyle/>
          <a:p>
            <a:r>
              <a:rPr lang="en-GB" b="1" dirty="0" smtClean="0"/>
              <a:t>Insecticides, herbicides, and fungicides</a:t>
            </a:r>
          </a:p>
          <a:p>
            <a:r>
              <a:rPr lang="en-GB" b="1" dirty="0" smtClean="0"/>
              <a:t>Ex: </a:t>
            </a:r>
            <a:r>
              <a:rPr lang="en-GB" b="1" dirty="0" err="1" smtClean="0"/>
              <a:t>Carbofuran</a:t>
            </a:r>
            <a:r>
              <a:rPr lang="en-GB" b="1" dirty="0" smtClean="0"/>
              <a:t>: Birds </a:t>
            </a:r>
            <a:endParaRPr lang="en-US" b="1" dirty="0" smtClean="0"/>
          </a:p>
          <a:p>
            <a:r>
              <a:rPr lang="en-US" b="1" dirty="0" smtClean="0"/>
              <a:t>Exposure: </a:t>
            </a:r>
            <a:r>
              <a:rPr lang="en-US" dirty="0" smtClean="0"/>
              <a:t>oral and dermal (lower)</a:t>
            </a:r>
          </a:p>
          <a:p>
            <a:r>
              <a:rPr lang="en-US" b="1" dirty="0" smtClean="0"/>
              <a:t>Mechanism of action</a:t>
            </a:r>
            <a:r>
              <a:rPr lang="en-US" dirty="0" smtClean="0"/>
              <a:t>:  inhibit </a:t>
            </a:r>
            <a:r>
              <a:rPr lang="en-US" dirty="0" err="1" smtClean="0"/>
              <a:t>AChE</a:t>
            </a:r>
            <a:endParaRPr lang="en-US" dirty="0" smtClean="0"/>
          </a:p>
          <a:p>
            <a:r>
              <a:rPr lang="en-US" dirty="0" smtClean="0"/>
              <a:t>inhibition is transient and rapidly reversible, since there is rapid reactivation of the </a:t>
            </a:r>
            <a:r>
              <a:rPr lang="en-US" dirty="0" err="1" smtClean="0"/>
              <a:t>carbamylated</a:t>
            </a:r>
            <a:r>
              <a:rPr lang="en-US" dirty="0" smtClean="0"/>
              <a:t> enzyme in the presence of water.</a:t>
            </a:r>
          </a:p>
          <a:p>
            <a:r>
              <a:rPr lang="en-US" b="1" dirty="0" smtClean="0"/>
              <a:t>Signs and symptoms</a:t>
            </a:r>
            <a:r>
              <a:rPr lang="en-US" dirty="0" smtClean="0"/>
              <a:t>: </a:t>
            </a:r>
            <a:r>
              <a:rPr lang="fr-FR" dirty="0" err="1" smtClean="0"/>
              <a:t>include</a:t>
            </a:r>
            <a:r>
              <a:rPr lang="fr-FR" dirty="0" smtClean="0"/>
              <a:t> miosis, urination, diarrhea, salivation, muscle fasciculation, </a:t>
            </a:r>
            <a:r>
              <a:rPr lang="en-US" dirty="0" smtClean="0"/>
              <a:t>and CNS effects </a:t>
            </a:r>
            <a:r>
              <a:rPr lang="en-US" sz="2200" dirty="0" smtClean="0"/>
              <a:t>(poor penetration of the blood-brain barrier limits CNS toxicity of </a:t>
            </a:r>
            <a:r>
              <a:rPr lang="en-US" sz="2200" dirty="0" err="1" smtClean="0"/>
              <a:t>carbamates</a:t>
            </a:r>
            <a:r>
              <a:rPr lang="en-US" sz="2200" dirty="0" smtClean="0"/>
              <a:t>)</a:t>
            </a:r>
          </a:p>
          <a:p>
            <a:r>
              <a:rPr lang="en-US" b="1" dirty="0" smtClean="0"/>
              <a:t>The treatment</a:t>
            </a:r>
            <a:r>
              <a:rPr lang="en-US" dirty="0" smtClean="0"/>
              <a:t>: symptoms relive, the use of the muscarinic antagonist atropine.</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3. </a:t>
            </a:r>
            <a:r>
              <a:rPr lang="en-US" b="1" dirty="0" err="1" smtClean="0"/>
              <a:t>Pyrethroids</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228600" y="1143000"/>
            <a:ext cx="8330874" cy="5486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4D1BE9A-63C1-4714-B73E-A17F60B6E584}"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6492874"/>
          </a:xfrm>
        </p:spPr>
        <p:txBody>
          <a:bodyPr>
            <a:normAutofit lnSpcReduction="10000"/>
          </a:bodyPr>
          <a:lstStyle/>
          <a:p>
            <a:r>
              <a:rPr lang="en-US" dirty="0" err="1" smtClean="0"/>
              <a:t>Pyrethroids</a:t>
            </a:r>
            <a:r>
              <a:rPr lang="en-US" dirty="0" smtClean="0"/>
              <a:t> are used widely as </a:t>
            </a:r>
            <a:r>
              <a:rPr lang="en-US" b="1" dirty="0" smtClean="0"/>
              <a:t>insecticides </a:t>
            </a:r>
            <a:r>
              <a:rPr lang="en-US" dirty="0" smtClean="0"/>
              <a:t>both in the house and in agriculture</a:t>
            </a:r>
          </a:p>
          <a:p>
            <a:endParaRPr lang="en-US" dirty="0" smtClean="0"/>
          </a:p>
          <a:p>
            <a:r>
              <a:rPr lang="en-US" dirty="0" smtClean="0"/>
              <a:t>in medicine for the topical treatment of scabies and head lice, and in tropical countries for malaria control, both in soaked bed nets to prevent mosquito bites and in indoor residual spraying.</a:t>
            </a:r>
          </a:p>
          <a:p>
            <a:endParaRPr lang="en-US" dirty="0" smtClean="0"/>
          </a:p>
          <a:p>
            <a:endParaRPr lang="en-US" dirty="0" smtClean="0"/>
          </a:p>
          <a:p>
            <a:r>
              <a:rPr lang="en-US" dirty="0" smtClean="0"/>
              <a:t>Values of LD</a:t>
            </a:r>
            <a:r>
              <a:rPr lang="en-US" baseline="-25000" dirty="0" smtClean="0"/>
              <a:t> 50 </a:t>
            </a:r>
            <a:r>
              <a:rPr lang="en-US" dirty="0" smtClean="0"/>
              <a:t>are low:  for example, from 100 mg/kg (</a:t>
            </a:r>
            <a:r>
              <a:rPr lang="en-US" dirty="0" err="1" smtClean="0"/>
              <a:t>deltamethrin</a:t>
            </a:r>
            <a:r>
              <a:rPr lang="en-US" dirty="0" smtClean="0"/>
              <a:t>) to 10,000 mg/kg (</a:t>
            </a:r>
            <a:r>
              <a:rPr lang="en-US" dirty="0" err="1" smtClean="0"/>
              <a:t>phenothrin</a:t>
            </a:r>
            <a:r>
              <a:rPr lang="en-US" dirty="0" smtClean="0"/>
              <a:t>).</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6" name="Picture 5"/>
          <p:cNvPicPr>
            <a:picLocks noChangeAspect="1"/>
          </p:cNvPicPr>
          <p:nvPr/>
        </p:nvPicPr>
        <p:blipFill>
          <a:blip r:embed="rId2"/>
          <a:stretch>
            <a:fillRect/>
          </a:stretch>
        </p:blipFill>
        <p:spPr>
          <a:xfrm>
            <a:off x="6705600" y="3657600"/>
            <a:ext cx="1524000" cy="127120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lnSpcReduction="10000"/>
          </a:bodyPr>
          <a:lstStyle/>
          <a:p>
            <a:r>
              <a:rPr lang="en-GB" dirty="0" smtClean="0"/>
              <a:t>Insecticides and </a:t>
            </a:r>
            <a:r>
              <a:rPr lang="en-GB" dirty="0" err="1" smtClean="0"/>
              <a:t>antiparasitics</a:t>
            </a:r>
            <a:endParaRPr lang="en-GB" dirty="0" smtClean="0"/>
          </a:p>
          <a:p>
            <a:r>
              <a:rPr lang="en-GB" dirty="0" smtClean="0"/>
              <a:t>Toxic for fish and bees</a:t>
            </a:r>
          </a:p>
          <a:p>
            <a:pPr>
              <a:buNone/>
            </a:pPr>
            <a:r>
              <a:rPr lang="en-GB" u="sng" dirty="0" smtClean="0"/>
              <a:t>Mechanism of the toxic action</a:t>
            </a:r>
            <a:r>
              <a:rPr lang="en-GB" dirty="0" smtClean="0"/>
              <a:t> -</a:t>
            </a:r>
          </a:p>
          <a:p>
            <a:pPr algn="just">
              <a:buFontTx/>
              <a:buChar char="-"/>
            </a:pPr>
            <a:r>
              <a:rPr lang="en-GB" dirty="0" err="1" smtClean="0"/>
              <a:t>pyrethroids</a:t>
            </a:r>
            <a:r>
              <a:rPr lang="en-GB" dirty="0" smtClean="0"/>
              <a:t> T (tremor) – contain no </a:t>
            </a:r>
            <a:r>
              <a:rPr lang="en-GB" dirty="0" smtClean="0">
                <a:cs typeface="Arial" charset="0"/>
              </a:rPr>
              <a:t>α-</a:t>
            </a:r>
            <a:r>
              <a:rPr lang="en-GB" dirty="0" err="1" smtClean="0">
                <a:cs typeface="Arial" charset="0"/>
              </a:rPr>
              <a:t>cyano</a:t>
            </a:r>
            <a:r>
              <a:rPr lang="en-GB" dirty="0" smtClean="0">
                <a:cs typeface="Arial" charset="0"/>
              </a:rPr>
              <a:t> group </a:t>
            </a:r>
          </a:p>
          <a:p>
            <a:pPr algn="just">
              <a:buNone/>
            </a:pPr>
            <a:r>
              <a:rPr lang="en-GB" dirty="0" smtClean="0">
                <a:cs typeface="Arial" charset="0"/>
              </a:rPr>
              <a:t>	cause reversible block of sodium channels (e.g. </a:t>
            </a:r>
            <a:r>
              <a:rPr lang="en-GB" dirty="0" err="1" smtClean="0">
                <a:cs typeface="Arial" charset="0"/>
              </a:rPr>
              <a:t>permethrin</a:t>
            </a:r>
            <a:r>
              <a:rPr lang="en-GB" dirty="0" smtClean="0">
                <a:cs typeface="Arial" charset="0"/>
              </a:rPr>
              <a:t>)</a:t>
            </a:r>
          </a:p>
          <a:p>
            <a:pPr algn="just">
              <a:buFontTx/>
              <a:buChar char="-"/>
            </a:pPr>
            <a:r>
              <a:rPr lang="en-GB" dirty="0" err="1" smtClean="0">
                <a:cs typeface="Arial" charset="0"/>
              </a:rPr>
              <a:t>pyrethroids</a:t>
            </a:r>
            <a:r>
              <a:rPr lang="en-GB" dirty="0" smtClean="0">
                <a:cs typeface="Arial" charset="0"/>
              </a:rPr>
              <a:t> CS (</a:t>
            </a:r>
            <a:r>
              <a:rPr lang="en-GB" dirty="0" err="1" smtClean="0">
                <a:cs typeface="Arial" charset="0"/>
              </a:rPr>
              <a:t>choreoatetosis</a:t>
            </a:r>
            <a:r>
              <a:rPr lang="en-GB" dirty="0" smtClean="0">
                <a:cs typeface="Arial" charset="0"/>
              </a:rPr>
              <a:t>, salivation) – contain α-</a:t>
            </a:r>
            <a:r>
              <a:rPr lang="en-GB" dirty="0" err="1" smtClean="0">
                <a:cs typeface="Arial" charset="0"/>
              </a:rPr>
              <a:t>cyano</a:t>
            </a:r>
            <a:r>
              <a:rPr lang="en-GB" dirty="0" smtClean="0">
                <a:cs typeface="Arial" charset="0"/>
              </a:rPr>
              <a:t> group</a:t>
            </a:r>
          </a:p>
          <a:p>
            <a:pPr algn="just">
              <a:buNone/>
            </a:pPr>
            <a:r>
              <a:rPr lang="en-GB" dirty="0" smtClean="0">
                <a:cs typeface="Arial" charset="0"/>
              </a:rPr>
              <a:t>	cause reversible block of sodium channels and inhibition of GABA (e.g. </a:t>
            </a:r>
            <a:r>
              <a:rPr lang="en-GB" dirty="0" err="1" smtClean="0">
                <a:cs typeface="Arial" charset="0"/>
              </a:rPr>
              <a:t>deltamethrin</a:t>
            </a:r>
            <a:r>
              <a:rPr lang="en-GB" dirty="0" smtClean="0">
                <a:cs typeface="Arial" charset="0"/>
              </a:rPr>
              <a:t>)</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518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5286375"/>
            <a:ext cx="9144000" cy="15716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4D1BE9A-63C1-4714-B73E-A17F60B6E584}"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406" y="381000"/>
            <a:ext cx="4876800" cy="990600"/>
          </a:xfrm>
        </p:spPr>
        <p:txBody>
          <a:bodyPr>
            <a:normAutofit/>
          </a:bodyPr>
          <a:lstStyle/>
          <a:p>
            <a:endParaRPr lang="en-US" sz="1300" i="1" dirty="0" smtClean="0"/>
          </a:p>
          <a:p>
            <a:r>
              <a:rPr lang="en-US" b="1" dirty="0" smtClean="0"/>
              <a:t>Signs and Symptoms: </a:t>
            </a:r>
          </a:p>
          <a:p>
            <a:endParaRPr lang="en-US" i="1" dirty="0" smtClean="0"/>
          </a:p>
          <a:p>
            <a:endParaRPr lang="en-US" dirty="0"/>
          </a:p>
        </p:txBody>
      </p:sp>
      <p:pic>
        <p:nvPicPr>
          <p:cNvPr id="4101" name="Picture 5"/>
          <p:cNvPicPr>
            <a:picLocks noChangeAspect="1" noChangeArrowheads="1"/>
          </p:cNvPicPr>
          <p:nvPr/>
        </p:nvPicPr>
        <p:blipFill>
          <a:blip r:embed="rId2"/>
          <a:srcRect/>
          <a:stretch>
            <a:fillRect/>
          </a:stretch>
        </p:blipFill>
        <p:spPr bwMode="auto">
          <a:xfrm>
            <a:off x="685800" y="1674647"/>
            <a:ext cx="6612981" cy="5029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4D1BE9A-63C1-4714-B73E-A17F60B6E584}"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
        <p:nvSpPr>
          <p:cNvPr id="2" name="5-Point Star 1"/>
          <p:cNvSpPr/>
          <p:nvPr/>
        </p:nvSpPr>
        <p:spPr>
          <a:xfrm>
            <a:off x="2514600" y="29718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4495800" cy="5516563"/>
          </a:xfrm>
        </p:spPr>
        <p:txBody>
          <a:bodyPr>
            <a:normAutofit lnSpcReduction="10000"/>
          </a:bodyPr>
          <a:lstStyle/>
          <a:p>
            <a:r>
              <a:rPr lang="en-US" dirty="0" smtClean="0"/>
              <a:t>Product warning label indicates level of toxicity</a:t>
            </a:r>
          </a:p>
          <a:p>
            <a:endParaRPr lang="en-US" dirty="0" smtClean="0"/>
          </a:p>
          <a:p>
            <a:pPr marL="342900" lvl="1" indent="-342900">
              <a:buFont typeface="Wingdings" pitchFamily="2" charset="2"/>
              <a:buChar char="q"/>
            </a:pPr>
            <a:r>
              <a:rPr lang="en-US" sz="3200" dirty="0" smtClean="0"/>
              <a:t>No label = LD50 &gt; 5 g/kg</a:t>
            </a:r>
          </a:p>
          <a:p>
            <a:pPr marL="342900" lvl="1" indent="-342900">
              <a:buFont typeface="Wingdings" pitchFamily="2" charset="2"/>
              <a:buChar char="q"/>
            </a:pPr>
            <a:r>
              <a:rPr lang="en-US" sz="3200" dirty="0" smtClean="0"/>
              <a:t>Caution = 0.5 – 5 g/kg</a:t>
            </a:r>
          </a:p>
          <a:p>
            <a:pPr marL="342900" lvl="1" indent="-342900">
              <a:buFont typeface="Wingdings" pitchFamily="2" charset="2"/>
              <a:buChar char="q"/>
            </a:pPr>
            <a:r>
              <a:rPr lang="en-US" sz="3200" dirty="0" smtClean="0"/>
              <a:t>Warning = 50 – 500 mg/kg</a:t>
            </a:r>
          </a:p>
          <a:p>
            <a:pPr marL="342900" lvl="1" indent="-342900">
              <a:buFont typeface="Wingdings" pitchFamily="2" charset="2"/>
              <a:buChar char="q"/>
            </a:pPr>
            <a:r>
              <a:rPr lang="en-US" sz="3200" dirty="0" smtClean="0"/>
              <a:t>Danger: Poison = &lt;50 mg/kg</a:t>
            </a:r>
            <a:endParaRPr lang="en-US" sz="3200"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2" name="Picture 1"/>
          <p:cNvPicPr>
            <a:picLocks noChangeAspect="1"/>
          </p:cNvPicPr>
          <p:nvPr/>
        </p:nvPicPr>
        <p:blipFill>
          <a:blip r:embed="rId2"/>
          <a:stretch>
            <a:fillRect/>
          </a:stretch>
        </p:blipFill>
        <p:spPr>
          <a:xfrm>
            <a:off x="4515280" y="2438400"/>
            <a:ext cx="4620759" cy="277891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4. </a:t>
            </a:r>
            <a:r>
              <a:rPr lang="en-US" b="1" dirty="0" err="1" smtClean="0"/>
              <a:t>Organochlorine</a:t>
            </a:r>
            <a:r>
              <a:rPr lang="en-US" b="1" dirty="0" smtClean="0"/>
              <a:t> Compounds (DTT)</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dirty="0" smtClean="0"/>
              <a:t>in agriculture, structure insect control, and malaria</a:t>
            </a:r>
          </a:p>
          <a:p>
            <a:r>
              <a:rPr lang="en-US" dirty="0" smtClean="0"/>
              <a:t>Their acute toxicity is moderate </a:t>
            </a:r>
            <a:r>
              <a:rPr lang="en-US" sz="2200" dirty="0" smtClean="0"/>
              <a:t>(less than that of organophosphates)</a:t>
            </a:r>
            <a:r>
              <a:rPr lang="en-US" dirty="0" smtClean="0"/>
              <a:t>, but chronic exposure may be associated with A.E particularly in the liver and the reproductive system..fat soluble</a:t>
            </a:r>
          </a:p>
          <a:p>
            <a:r>
              <a:rPr lang="en-US" dirty="0" smtClean="0"/>
              <a:t>Have been banned in most countries in the past 30 years. Yet, because of their environmental persistence and high </a:t>
            </a:r>
            <a:r>
              <a:rPr lang="en-US" dirty="0" err="1" smtClean="0"/>
              <a:t>lipophilicity</a:t>
            </a:r>
            <a:r>
              <a:rPr lang="en-US" dirty="0" smtClean="0"/>
              <a:t>, exposure to these compounds continues, most notably through the diet</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248400"/>
          </a:xfrm>
        </p:spPr>
        <p:txBody>
          <a:bodyPr>
            <a:normAutofit fontScale="92500"/>
          </a:bodyPr>
          <a:lstStyle/>
          <a:p>
            <a:r>
              <a:rPr lang="en-US" dirty="0" smtClean="0"/>
              <a:t>DDT has a moderate acute toxicity when given by the oral route</a:t>
            </a:r>
            <a:r>
              <a:rPr lang="en-US" sz="2000" b="1" dirty="0" smtClean="0"/>
              <a:t>( with an LD 50 of about 250 mg/kg)</a:t>
            </a:r>
          </a:p>
          <a:p>
            <a:endParaRPr lang="en-US" sz="2000" b="1" dirty="0" smtClean="0"/>
          </a:p>
          <a:p>
            <a:r>
              <a:rPr lang="en-US" dirty="0" smtClean="0"/>
              <a:t>Dermal absorption of DDT is very limited</a:t>
            </a:r>
          </a:p>
          <a:p>
            <a:endParaRPr lang="en-US" sz="2200" dirty="0" smtClean="0"/>
          </a:p>
          <a:p>
            <a:r>
              <a:rPr lang="en-US" dirty="0" smtClean="0"/>
              <a:t>DDT distributes in all tissues, and the highest concentrations are found in adipose tissue.</a:t>
            </a:r>
          </a:p>
          <a:p>
            <a:endParaRPr lang="en-US" sz="2200" dirty="0" smtClean="0"/>
          </a:p>
          <a:p>
            <a:r>
              <a:rPr lang="en-US" dirty="0" smtClean="0"/>
              <a:t>Extensively but slowly metabolized.</a:t>
            </a:r>
          </a:p>
          <a:p>
            <a:endParaRPr lang="en-US" sz="2200" dirty="0" smtClean="0"/>
          </a:p>
          <a:p>
            <a:r>
              <a:rPr lang="en-US" dirty="0" smtClean="0"/>
              <a:t>Symptoms usually appear several hours after exposure, and death, usually due to respiratory failure, may follow after 24 to 72 hours.</a:t>
            </a:r>
          </a:p>
          <a:p>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smtClean="0"/>
              <a:t>Symptoms and signs</a:t>
            </a:r>
            <a:r>
              <a:rPr lang="en-US" dirty="0" smtClean="0"/>
              <a:t>: </a:t>
            </a:r>
            <a:r>
              <a:rPr lang="en-US" b="1" dirty="0" smtClean="0"/>
              <a:t>nervous system as the primary target </a:t>
            </a:r>
          </a:p>
          <a:p>
            <a:pPr>
              <a:buFont typeface="Wingdings" pitchFamily="2" charset="2"/>
              <a:buChar char="q"/>
            </a:pPr>
            <a:r>
              <a:rPr lang="en-US" dirty="0" smtClean="0"/>
              <a:t>Early:</a:t>
            </a:r>
          </a:p>
          <a:p>
            <a:r>
              <a:rPr lang="en-US" dirty="0" smtClean="0"/>
              <a:t>hyperesthesia of the mouth and lower part of the face, followed by </a:t>
            </a:r>
            <a:r>
              <a:rPr lang="en-US" dirty="0" err="1" smtClean="0"/>
              <a:t>paresthesia</a:t>
            </a:r>
            <a:r>
              <a:rPr lang="en-US" dirty="0" smtClean="0"/>
              <a:t> of the same area and of the tongue. Dizziness, tremor of the extremities, confusion, and vomiting,</a:t>
            </a:r>
          </a:p>
          <a:p>
            <a:r>
              <a:rPr lang="en-US" dirty="0" smtClean="0"/>
              <a:t>convulsions occur only in severe poisoning.</a:t>
            </a:r>
          </a:p>
          <a:p>
            <a:r>
              <a:rPr lang="en-US" dirty="0" smtClean="0"/>
              <a:t>myocardial arrhythmias </a:t>
            </a:r>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normAutofit fontScale="92500"/>
          </a:bodyPr>
          <a:lstStyle/>
          <a:p>
            <a:r>
              <a:rPr lang="en-US" b="1" dirty="0" smtClean="0"/>
              <a:t>Mechanism of action:</a:t>
            </a:r>
          </a:p>
          <a:p>
            <a:pPr marL="514350" indent="-514350">
              <a:buAutoNum type="arabicPeriod"/>
            </a:pPr>
            <a:r>
              <a:rPr lang="en-US" dirty="0" smtClean="0"/>
              <a:t>interferes with the sodium channels in the axonal membrane.</a:t>
            </a:r>
          </a:p>
          <a:p>
            <a:pPr marL="514350" indent="-514350">
              <a:buAutoNum type="arabicPeriod"/>
            </a:pPr>
            <a:r>
              <a:rPr lang="en-US" dirty="0" smtClean="0"/>
              <a:t>inhibits Na + ,K + -</a:t>
            </a:r>
            <a:r>
              <a:rPr lang="en-US" dirty="0" err="1" smtClean="0"/>
              <a:t>ATPase</a:t>
            </a:r>
            <a:endParaRPr lang="en-US" dirty="0" smtClean="0"/>
          </a:p>
          <a:p>
            <a:pPr marL="514350" indent="-514350">
              <a:buAutoNum type="arabicPeriod"/>
            </a:pPr>
            <a:r>
              <a:rPr lang="en-US" dirty="0" smtClean="0"/>
              <a:t>inhibition of a Ca 2+ -</a:t>
            </a:r>
            <a:r>
              <a:rPr lang="en-US" dirty="0" err="1" smtClean="0"/>
              <a:t>ATPase</a:t>
            </a:r>
            <a:endParaRPr lang="en-US" dirty="0" smtClean="0"/>
          </a:p>
          <a:p>
            <a:pPr marL="514350" indent="-514350">
              <a:buAutoNum type="arabicPeriod"/>
            </a:pPr>
            <a:r>
              <a:rPr lang="en-US" dirty="0" smtClean="0"/>
              <a:t>alters the levels of some neurotransmitters such as acetylcholine, norepinephrine, and serotonin</a:t>
            </a:r>
          </a:p>
          <a:p>
            <a:pPr marL="514350" indent="-514350">
              <a:buAutoNum type="arabicPeriod"/>
            </a:pPr>
            <a:r>
              <a:rPr lang="en-US" dirty="0" smtClean="0"/>
              <a:t>OCs alter membrane chloride ion permeability and interfere with normal GABA-</a:t>
            </a:r>
            <a:r>
              <a:rPr lang="en-US" dirty="0" err="1" smtClean="0"/>
              <a:t>ergic</a:t>
            </a:r>
            <a:r>
              <a:rPr lang="en-US" dirty="0" smtClean="0"/>
              <a:t> (g-</a:t>
            </a:r>
            <a:r>
              <a:rPr lang="en-US" dirty="0" err="1" smtClean="0"/>
              <a:t>aminobutyric</a:t>
            </a:r>
            <a:r>
              <a:rPr lang="en-US" dirty="0" smtClean="0"/>
              <a:t> acid) neuronal transmission</a:t>
            </a:r>
          </a:p>
          <a:p>
            <a:pPr marL="514350" indent="-514350">
              <a:buAutoNum type="arabicPeriod"/>
            </a:pPr>
            <a:endParaRPr lang="en-US" dirty="0" smtClean="0"/>
          </a:p>
          <a:p>
            <a:pPr marL="514350" indent="-514350">
              <a:buAutoNum type="arabicPeriod"/>
            </a:pPr>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r>
              <a:rPr lang="en-US" b="1" dirty="0" smtClean="0"/>
              <a:t>Treatment:  acute exposure is rare</a:t>
            </a:r>
          </a:p>
          <a:p>
            <a:r>
              <a:rPr lang="en-US" dirty="0" smtClean="0"/>
              <a:t>Decontamination </a:t>
            </a:r>
            <a:r>
              <a:rPr lang="en-US" sz="2200" dirty="0" smtClean="0"/>
              <a:t>(gastric lavage, and administration of activated charcoal reduce toxicity after oral ingestion).</a:t>
            </a:r>
          </a:p>
          <a:p>
            <a:r>
              <a:rPr lang="en-US" dirty="0" smtClean="0"/>
              <a:t>supportive treatment</a:t>
            </a:r>
          </a:p>
          <a:p>
            <a:r>
              <a:rPr lang="en-US" dirty="0" smtClean="0"/>
              <a:t>diazepam or </a:t>
            </a:r>
            <a:r>
              <a:rPr lang="en-US" dirty="0" err="1" smtClean="0"/>
              <a:t>phenobarbital</a:t>
            </a:r>
            <a:r>
              <a:rPr lang="en-US" dirty="0" smtClean="0"/>
              <a:t> may be beneficial to control convulsions, if present.</a:t>
            </a:r>
          </a:p>
          <a:p>
            <a:r>
              <a:rPr lang="en-US" dirty="0" smtClean="0"/>
              <a:t>Myocardial arrhythmias are managed with </a:t>
            </a:r>
            <a:r>
              <a:rPr lang="en-US" dirty="0" err="1" smtClean="0"/>
              <a:t>antiarrhythmics</a:t>
            </a:r>
            <a:r>
              <a:rPr lang="en-US" dirty="0" smtClean="0"/>
              <a:t> such as lidocaine</a:t>
            </a:r>
          </a:p>
          <a:p>
            <a:r>
              <a:rPr lang="en-US" dirty="0" smtClean="0"/>
              <a:t>Washing of the affected area may reduce absorption after dermal exposure</a:t>
            </a:r>
          </a:p>
          <a:p>
            <a:endParaRPr lang="en-US" sz="1300" dirty="0" smtClean="0"/>
          </a:p>
          <a:p>
            <a:r>
              <a:rPr lang="en-US" b="1" dirty="0" smtClean="0"/>
              <a:t>Chronic exposure</a:t>
            </a:r>
            <a:r>
              <a:rPr lang="en-US" dirty="0" smtClean="0"/>
              <a:t>: target for DDT is the liver ( increase enzymes levels, cancer)</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5. Other Insecticides</a:t>
            </a:r>
            <a:endParaRPr 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b="1" dirty="0" err="1" smtClean="0"/>
              <a:t>Rotenoids</a:t>
            </a:r>
            <a:r>
              <a:rPr lang="en-US" b="1" dirty="0" smtClean="0"/>
              <a:t>:</a:t>
            </a:r>
          </a:p>
          <a:p>
            <a:pPr>
              <a:buFontTx/>
              <a:buChar char="-"/>
            </a:pPr>
            <a:r>
              <a:rPr lang="en-US" dirty="0" smtClean="0"/>
              <a:t>Used in agriculture, fishing</a:t>
            </a:r>
          </a:p>
          <a:p>
            <a:pPr>
              <a:buFontTx/>
              <a:buChar char="-"/>
            </a:pPr>
            <a:r>
              <a:rPr lang="en-US" dirty="0" smtClean="0"/>
              <a:t>inhibit the mitochondrial respiratory chain,</a:t>
            </a:r>
          </a:p>
          <a:p>
            <a:pPr>
              <a:buFontTx/>
              <a:buChar char="-"/>
            </a:pPr>
            <a:r>
              <a:rPr lang="en-US" dirty="0" smtClean="0"/>
              <a:t>symptoms: increased respiratory and cardiac rates, </a:t>
            </a:r>
            <a:r>
              <a:rPr lang="en-US" dirty="0" err="1" smtClean="0"/>
              <a:t>clonic</a:t>
            </a:r>
            <a:r>
              <a:rPr lang="en-US" dirty="0" smtClean="0"/>
              <a:t> and tonic spasms, and muscular depression, followed by respiratory depression</a:t>
            </a:r>
          </a:p>
          <a:p>
            <a:pPr>
              <a:buFontTx/>
              <a:buChar char="-"/>
            </a:pPr>
            <a:r>
              <a:rPr lang="en-US" dirty="0" smtClean="0"/>
              <a:t>potential role in the etiology of Parkinson disease </a:t>
            </a:r>
          </a:p>
          <a:p>
            <a:pPr>
              <a:buFontTx/>
              <a:buChar char="-"/>
            </a:pPr>
            <a:r>
              <a:rPr lang="en-US" dirty="0" smtClean="0"/>
              <a:t>Management of poisoning is supportive and symptomatic.</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a:bodyPr>
          <a:lstStyle/>
          <a:p>
            <a:r>
              <a:rPr lang="en-US" b="1" dirty="0" smtClean="0"/>
              <a:t>Nicotine:</a:t>
            </a:r>
            <a:r>
              <a:rPr lang="en-US" dirty="0" smtClean="0"/>
              <a:t> cured and dried leaves of the tobacco plant, </a:t>
            </a:r>
            <a:r>
              <a:rPr lang="en-US" dirty="0" err="1" smtClean="0"/>
              <a:t>Nicotiana</a:t>
            </a:r>
            <a:endParaRPr lang="en-US" b="1" dirty="0" smtClean="0"/>
          </a:p>
          <a:p>
            <a:r>
              <a:rPr lang="en-US" dirty="0" smtClean="0"/>
              <a:t>to repel and kill insects, smoke was also used for fumigation.</a:t>
            </a:r>
          </a:p>
          <a:p>
            <a:r>
              <a:rPr lang="en-US" dirty="0" smtClean="0"/>
              <a:t>Mechanism: activating nicotinic acetylcholine receptors</a:t>
            </a:r>
          </a:p>
          <a:p>
            <a:r>
              <a:rPr lang="en-US" dirty="0" smtClean="0"/>
              <a:t>Toxicity: on large amounts </a:t>
            </a:r>
            <a:r>
              <a:rPr lang="en-US" sz="2400" dirty="0" smtClean="0"/>
              <a:t>(parasympathetic stimulation and </a:t>
            </a:r>
            <a:r>
              <a:rPr lang="en-US" sz="2400" dirty="0" err="1" smtClean="0"/>
              <a:t>ganglionic</a:t>
            </a:r>
            <a:r>
              <a:rPr lang="en-US" sz="2400" dirty="0" smtClean="0"/>
              <a:t> and neuromuscular blockade)</a:t>
            </a:r>
          </a:p>
          <a:p>
            <a:r>
              <a:rPr lang="en-US" dirty="0" smtClean="0"/>
              <a:t>Symptoms: nausea, vomiting, muscle weakness, respiratory effects, headache, lethargy, </a:t>
            </a:r>
            <a:r>
              <a:rPr lang="en-US" b="1" dirty="0" smtClean="0"/>
              <a:t>and bradycardia or tachycardia</a:t>
            </a:r>
            <a:r>
              <a:rPr lang="en-US" dirty="0" smtClean="0"/>
              <a:t>.</a:t>
            </a:r>
          </a:p>
          <a:p>
            <a:pPr>
              <a:buFontTx/>
              <a:buChar char="-"/>
            </a:pP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r>
              <a:rPr lang="en-US" dirty="0" smtClean="0"/>
              <a:t>Convulsions and respiratory paralysis are advanced complications of unattended nicotine toxicity.</a:t>
            </a:r>
          </a:p>
          <a:p>
            <a:r>
              <a:rPr lang="en-US" b="1" dirty="0" smtClean="0"/>
              <a:t>Treatment </a:t>
            </a:r>
            <a:r>
              <a:rPr lang="en-US" dirty="0" smtClean="0"/>
              <a:t>of poisoning:</a:t>
            </a:r>
          </a:p>
          <a:p>
            <a:pPr marL="514350" indent="-514350">
              <a:buAutoNum type="arabicPeriod"/>
            </a:pPr>
            <a:r>
              <a:rPr lang="en-US" dirty="0" smtClean="0"/>
              <a:t>Symptomatic</a:t>
            </a:r>
          </a:p>
          <a:p>
            <a:pPr marL="514350" indent="-514350">
              <a:buAutoNum type="arabicPeriod"/>
            </a:pPr>
            <a:r>
              <a:rPr lang="en-US" dirty="0" smtClean="0"/>
              <a:t>decontamination, induction of emesis (depending on the time of onset of symptoms)</a:t>
            </a:r>
          </a:p>
          <a:p>
            <a:pPr marL="514350" indent="-514350">
              <a:buAutoNum type="arabicPeriod"/>
            </a:pPr>
            <a:r>
              <a:rPr lang="en-US" dirty="0" smtClean="0"/>
              <a:t>maintenance of vital signs.</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81000" y="228600"/>
            <a:ext cx="8229600" cy="6477000"/>
          </a:xfrm>
        </p:spPr>
        <p:txBody>
          <a:bodyPr>
            <a:noAutofit/>
          </a:bodyPr>
          <a:lstStyle/>
          <a:p>
            <a:pPr algn="just"/>
            <a:r>
              <a:rPr lang="en-GB" sz="3000" b="1" dirty="0" smtClean="0"/>
              <a:t>Metal – based pesticides</a:t>
            </a:r>
          </a:p>
          <a:p>
            <a:pPr algn="just" eaLnBrk="1" hangingPunct="1">
              <a:buFontTx/>
              <a:buNone/>
            </a:pPr>
            <a:r>
              <a:rPr lang="en-GB" sz="3000" dirty="0" smtClean="0"/>
              <a:t>arsenic compounds – insecticides, </a:t>
            </a:r>
            <a:r>
              <a:rPr lang="en-GB" sz="3000" dirty="0" err="1" smtClean="0"/>
              <a:t>rodenticides</a:t>
            </a:r>
            <a:endParaRPr lang="en-GB" sz="3000" dirty="0" smtClean="0"/>
          </a:p>
          <a:p>
            <a:pPr algn="just" eaLnBrk="1" hangingPunct="1">
              <a:buFontTx/>
              <a:buNone/>
            </a:pPr>
            <a:r>
              <a:rPr lang="en-GB" sz="3000" dirty="0" err="1" smtClean="0"/>
              <a:t>tributyltin</a:t>
            </a:r>
            <a:r>
              <a:rPr lang="en-GB" sz="3000" dirty="0" smtClean="0"/>
              <a:t> – fungicide (</a:t>
            </a:r>
            <a:r>
              <a:rPr lang="en-GB" sz="3000" dirty="0" err="1" smtClean="0"/>
              <a:t>xenoestrogenic</a:t>
            </a:r>
            <a:r>
              <a:rPr lang="en-GB" sz="3000" dirty="0" smtClean="0"/>
              <a:t> effect)</a:t>
            </a:r>
          </a:p>
          <a:p>
            <a:pPr algn="just" eaLnBrk="1" hangingPunct="1">
              <a:buFontTx/>
              <a:buNone/>
            </a:pPr>
            <a:r>
              <a:rPr lang="en-GB" sz="3000" dirty="0" err="1" smtClean="0"/>
              <a:t>thalium</a:t>
            </a:r>
            <a:r>
              <a:rPr lang="en-GB" sz="3000" dirty="0" smtClean="0"/>
              <a:t> compounds – </a:t>
            </a:r>
            <a:r>
              <a:rPr lang="en-GB" sz="3000" dirty="0" err="1" smtClean="0"/>
              <a:t>rodenticides</a:t>
            </a:r>
            <a:endParaRPr lang="en-GB" sz="3000" dirty="0" smtClean="0"/>
          </a:p>
          <a:p>
            <a:pPr algn="just" eaLnBrk="1" hangingPunct="1">
              <a:buFontTx/>
              <a:buNone/>
            </a:pPr>
            <a:endParaRPr lang="en-GB" sz="3000" dirty="0" smtClean="0"/>
          </a:p>
          <a:p>
            <a:pPr algn="just" eaLnBrk="1" hangingPunct="1">
              <a:buFontTx/>
              <a:buNone/>
            </a:pPr>
            <a:r>
              <a:rPr lang="en-GB" sz="3000" u="sng" dirty="0" smtClean="0"/>
              <a:t>Today</a:t>
            </a:r>
          </a:p>
          <a:p>
            <a:pPr algn="just" eaLnBrk="1" hangingPunct="1">
              <a:buFontTx/>
              <a:buNone/>
            </a:pPr>
            <a:r>
              <a:rPr lang="en-GB" sz="3000" dirty="0" smtClean="0"/>
              <a:t>Copper compounds – copper sulphate</a:t>
            </a:r>
          </a:p>
          <a:p>
            <a:pPr algn="just">
              <a:buNone/>
            </a:pPr>
            <a:r>
              <a:rPr lang="en-GB" sz="3000" dirty="0" smtClean="0"/>
              <a:t>				    – copper </a:t>
            </a:r>
            <a:r>
              <a:rPr lang="en-GB" sz="3000" dirty="0" err="1" smtClean="0"/>
              <a:t>oxichloride</a:t>
            </a:r>
            <a:endParaRPr lang="en-GB" sz="3000" dirty="0" smtClean="0"/>
          </a:p>
          <a:p>
            <a:pPr algn="just" eaLnBrk="1" hangingPunct="1">
              <a:buFontTx/>
              <a:buNone/>
            </a:pPr>
            <a:r>
              <a:rPr lang="en-GB" sz="3000" dirty="0" smtClean="0"/>
              <a:t>fungicides, </a:t>
            </a:r>
            <a:r>
              <a:rPr lang="en-GB" sz="3000" dirty="0" err="1" smtClean="0"/>
              <a:t>algicides</a:t>
            </a:r>
            <a:r>
              <a:rPr lang="en-GB" sz="3000" dirty="0" smtClean="0"/>
              <a:t>, </a:t>
            </a:r>
            <a:r>
              <a:rPr lang="en-GB" sz="3000" dirty="0" err="1" smtClean="0"/>
              <a:t>molluscocides</a:t>
            </a:r>
            <a:endParaRPr lang="en-GB" sz="3000" dirty="0" smtClean="0"/>
          </a:p>
          <a:p>
            <a:pPr algn="just" eaLnBrk="1" hangingPunct="1">
              <a:buFontTx/>
              <a:buNone/>
            </a:pPr>
            <a:r>
              <a:rPr lang="en-GB" sz="3000" dirty="0" smtClean="0"/>
              <a:t>Toxicity for fish – LC</a:t>
            </a:r>
            <a:r>
              <a:rPr lang="en-GB" sz="3000" baseline="-25000" dirty="0" smtClean="0"/>
              <a:t>50</a:t>
            </a:r>
            <a:r>
              <a:rPr lang="en-GB" sz="3000" dirty="0" smtClean="0"/>
              <a:t> 1 – 10 mg.l</a:t>
            </a:r>
            <a:r>
              <a:rPr lang="en-GB" sz="3000" baseline="30000" dirty="0" smtClean="0"/>
              <a:t>-1</a:t>
            </a:r>
            <a:r>
              <a:rPr lang="en-GB" sz="3000" dirty="0" smtClean="0"/>
              <a:t> depending on water  quality</a:t>
            </a:r>
          </a:p>
        </p:txBody>
      </p:sp>
      <p:sp>
        <p:nvSpPr>
          <p:cNvPr id="3" name="Slide Number Placeholder 2"/>
          <p:cNvSpPr>
            <a:spLocks noGrp="1"/>
          </p:cNvSpPr>
          <p:nvPr>
            <p:ph type="sldNum" sz="quarter" idx="12"/>
          </p:nvPr>
        </p:nvSpPr>
        <p:spPr/>
        <p:txBody>
          <a:bodyPr/>
          <a:lstStyle/>
          <a:p>
            <a:fld id="{E4D1BE9A-63C1-4714-B73E-A17F60B6E584}"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smtClean="0"/>
              <a:t>RODENTICIDES</a:t>
            </a:r>
            <a:endParaRPr lang="en-US" u="sng" dirty="0"/>
          </a:p>
        </p:txBody>
      </p:sp>
      <p:sp>
        <p:nvSpPr>
          <p:cNvPr id="3" name="Content Placeholder 2"/>
          <p:cNvSpPr>
            <a:spLocks noGrp="1"/>
          </p:cNvSpPr>
          <p:nvPr>
            <p:ph idx="1"/>
          </p:nvPr>
        </p:nvSpPr>
        <p:spPr>
          <a:xfrm>
            <a:off x="457200" y="990600"/>
            <a:ext cx="8229600" cy="5638800"/>
          </a:xfrm>
        </p:spPr>
        <p:txBody>
          <a:bodyPr>
            <a:normAutofit fontScale="92500"/>
          </a:bodyPr>
          <a:lstStyle/>
          <a:p>
            <a:r>
              <a:rPr lang="en-US" dirty="0" smtClean="0"/>
              <a:t>a </a:t>
            </a:r>
            <a:r>
              <a:rPr lang="en-US" dirty="0" err="1" smtClean="0"/>
              <a:t>rodenticide</a:t>
            </a:r>
            <a:r>
              <a:rPr lang="en-US" dirty="0" smtClean="0"/>
              <a:t> must satisfy several criteria:</a:t>
            </a:r>
          </a:p>
          <a:p>
            <a:pPr marL="514350" indent="-514350">
              <a:buAutoNum type="alphaLcParenBoth"/>
            </a:pPr>
            <a:r>
              <a:rPr lang="en-US" dirty="0" smtClean="0"/>
              <a:t>the poison must be very effective in the target species once incorporated into bait in small quantity</a:t>
            </a:r>
          </a:p>
          <a:p>
            <a:pPr marL="514350" indent="-514350">
              <a:buAutoNum type="alphaLcParenBoth"/>
            </a:pPr>
            <a:r>
              <a:rPr lang="en-US" dirty="0" smtClean="0"/>
              <a:t>baits containing the poison must not excite bait shyness, so that the animal will continue to eat it</a:t>
            </a:r>
          </a:p>
          <a:p>
            <a:pPr marL="514350" indent="-514350">
              <a:buAutoNum type="alphaLcParenBoth"/>
            </a:pPr>
            <a:r>
              <a:rPr lang="en-US" dirty="0" smtClean="0"/>
              <a:t>the manner of death must be such that survivors do not become suspicious of its cause</a:t>
            </a:r>
          </a:p>
          <a:p>
            <a:pPr marL="514350" indent="-514350">
              <a:buAutoNum type="alphaLcParenBoth"/>
            </a:pPr>
            <a:r>
              <a:rPr lang="en-US" dirty="0" smtClean="0"/>
              <a:t>it should be species-specific, with considerable lower toxicity to other animals</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b="1" dirty="0" smtClean="0"/>
              <a:t>Commonly used harmful household products</a:t>
            </a:r>
            <a:endParaRPr lang="en-US" sz="3600" dirty="0"/>
          </a:p>
        </p:txBody>
      </p:sp>
      <p:sp>
        <p:nvSpPr>
          <p:cNvPr id="3" name="Content Placeholder 2"/>
          <p:cNvSpPr>
            <a:spLocks noGrp="1"/>
          </p:cNvSpPr>
          <p:nvPr>
            <p:ph idx="1"/>
          </p:nvPr>
        </p:nvSpPr>
        <p:spPr>
          <a:xfrm>
            <a:off x="457200" y="1295400"/>
            <a:ext cx="8229600" cy="5334000"/>
          </a:xfrm>
        </p:spPr>
        <p:txBody>
          <a:bodyPr>
            <a:normAutofit lnSpcReduction="10000"/>
          </a:bodyPr>
          <a:lstStyle/>
          <a:p>
            <a:pPr>
              <a:lnSpc>
                <a:spcPct val="80000"/>
              </a:lnSpc>
              <a:defRPr/>
            </a:pPr>
            <a:r>
              <a:rPr lang="en-US" b="1" dirty="0" smtClean="0"/>
              <a:t>Cleaners:</a:t>
            </a:r>
          </a:p>
          <a:p>
            <a:pPr>
              <a:lnSpc>
                <a:spcPct val="80000"/>
              </a:lnSpc>
              <a:defRPr/>
            </a:pPr>
            <a:r>
              <a:rPr lang="en-US" dirty="0" smtClean="0"/>
              <a:t>Used to remove dirt mostly contains fragrance, surfactants &amp; pesticides.  </a:t>
            </a:r>
          </a:p>
          <a:p>
            <a:pPr>
              <a:lnSpc>
                <a:spcPct val="80000"/>
              </a:lnSpc>
              <a:defRPr/>
            </a:pPr>
            <a:r>
              <a:rPr lang="en-US" dirty="0" smtClean="0"/>
              <a:t>Surfactants remove dirt &amp; pesticides kill germ like bacteria and viruses.  </a:t>
            </a:r>
          </a:p>
          <a:p>
            <a:pPr>
              <a:lnSpc>
                <a:spcPct val="80000"/>
              </a:lnSpc>
              <a:defRPr/>
            </a:pPr>
            <a:r>
              <a:rPr lang="en-US" dirty="0" smtClean="0"/>
              <a:t>Glass cleaners – Ammonia, </a:t>
            </a:r>
            <a:r>
              <a:rPr lang="en-US" dirty="0" err="1" smtClean="0"/>
              <a:t>Isopropanol</a:t>
            </a:r>
            <a:endParaRPr lang="en-US" dirty="0" smtClean="0"/>
          </a:p>
          <a:p>
            <a:pPr>
              <a:lnSpc>
                <a:spcPct val="80000"/>
              </a:lnSpc>
              <a:defRPr/>
            </a:pPr>
            <a:r>
              <a:rPr lang="en-US" dirty="0" smtClean="0"/>
              <a:t>Dish washers – Cationic, anionic or nonionic detergents </a:t>
            </a:r>
          </a:p>
          <a:p>
            <a:pPr>
              <a:lnSpc>
                <a:spcPct val="80000"/>
              </a:lnSpc>
              <a:defRPr/>
            </a:pPr>
            <a:r>
              <a:rPr lang="en-US" dirty="0" smtClean="0"/>
              <a:t>Oven cleaners – Lye (Na/K hydroxide)</a:t>
            </a:r>
          </a:p>
          <a:p>
            <a:pPr>
              <a:lnSpc>
                <a:spcPct val="80000"/>
              </a:lnSpc>
              <a:defRPr/>
            </a:pPr>
            <a:endParaRPr lang="en-US" dirty="0" smtClean="0"/>
          </a:p>
          <a:p>
            <a:pPr>
              <a:lnSpc>
                <a:spcPct val="80000"/>
              </a:lnSpc>
              <a:defRPr/>
            </a:pPr>
            <a:r>
              <a:rPr lang="en-US" dirty="0" smtClean="0"/>
              <a:t>All purpose cleaners – Ethylene glycol, Na </a:t>
            </a:r>
            <a:r>
              <a:rPr lang="en-US" dirty="0" err="1" smtClean="0"/>
              <a:t>hyperchlorite</a:t>
            </a:r>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1. </a:t>
            </a:r>
            <a:r>
              <a:rPr lang="en-US" sz="3600" b="1" dirty="0" err="1" smtClean="0"/>
              <a:t>Fluoroacetic</a:t>
            </a:r>
            <a:r>
              <a:rPr lang="en-US" sz="3600" b="1" dirty="0" smtClean="0"/>
              <a:t> Acid and Its Derivatives</a:t>
            </a:r>
            <a:endParaRPr lang="en-US" sz="3600" dirty="0"/>
          </a:p>
        </p:txBody>
      </p:sp>
      <p:sp>
        <p:nvSpPr>
          <p:cNvPr id="3" name="Content Placeholder 2"/>
          <p:cNvSpPr>
            <a:spLocks noGrp="1"/>
          </p:cNvSpPr>
          <p:nvPr>
            <p:ph idx="1"/>
          </p:nvPr>
        </p:nvSpPr>
        <p:spPr>
          <a:xfrm>
            <a:off x="457200" y="990600"/>
            <a:ext cx="8229600" cy="5715000"/>
          </a:xfrm>
        </p:spPr>
        <p:txBody>
          <a:bodyPr>
            <a:normAutofit fontScale="92500" lnSpcReduction="10000"/>
          </a:bodyPr>
          <a:lstStyle/>
          <a:p>
            <a:r>
              <a:rPr lang="en-US" dirty="0" smtClean="0"/>
              <a:t>The main targets of toxicity are the central nervous system and the heart.</a:t>
            </a:r>
          </a:p>
          <a:p>
            <a:r>
              <a:rPr lang="en-US" dirty="0" smtClean="0"/>
              <a:t>Symptoms of toxicity: gastrointestinal symptoms, severe cardiovascular effects </a:t>
            </a:r>
            <a:r>
              <a:rPr lang="en-US" sz="2000" dirty="0" smtClean="0"/>
              <a:t>(ventricular tachycardia, fibrillation, hypotension), </a:t>
            </a:r>
            <a:r>
              <a:rPr lang="en-US" dirty="0" smtClean="0"/>
              <a:t>as well as CNS effects </a:t>
            </a:r>
            <a:r>
              <a:rPr lang="en-US" sz="2000" dirty="0" smtClean="0"/>
              <a:t>(agitation, convulsions, coma)</a:t>
            </a:r>
          </a:p>
          <a:p>
            <a:endParaRPr lang="en-US" sz="2000" dirty="0" smtClean="0"/>
          </a:p>
          <a:p>
            <a:r>
              <a:rPr lang="en-US" dirty="0" smtClean="0"/>
              <a:t>Treatment:</a:t>
            </a:r>
          </a:p>
          <a:p>
            <a:r>
              <a:rPr lang="en-US" dirty="0" err="1" smtClean="0"/>
              <a:t>Monacetin</a:t>
            </a:r>
            <a:r>
              <a:rPr lang="en-US" dirty="0" smtClean="0"/>
              <a:t> (60% glycerol </a:t>
            </a:r>
            <a:r>
              <a:rPr lang="en-US" dirty="0" err="1" smtClean="0"/>
              <a:t>monoacetate</a:t>
            </a:r>
            <a:r>
              <a:rPr lang="en-US" dirty="0" smtClean="0"/>
              <a:t>) has proved beneficial in the treatment of poisoned primates</a:t>
            </a:r>
          </a:p>
          <a:p>
            <a:r>
              <a:rPr lang="en-US" dirty="0" smtClean="0"/>
              <a:t>Use of </a:t>
            </a:r>
            <a:r>
              <a:rPr lang="en-US" dirty="0" err="1" smtClean="0"/>
              <a:t>procainamide</a:t>
            </a:r>
            <a:r>
              <a:rPr lang="en-US" dirty="0" smtClean="0"/>
              <a:t> (for cardiac arrhythmia)</a:t>
            </a:r>
          </a:p>
          <a:p>
            <a:r>
              <a:rPr lang="en-US" dirty="0" smtClean="0"/>
              <a:t>Use of Barbiturates (to control seizures)</a:t>
            </a:r>
          </a:p>
        </p:txBody>
      </p:sp>
      <p:sp>
        <p:nvSpPr>
          <p:cNvPr id="4" name="Slide Number Placeholder 3"/>
          <p:cNvSpPr>
            <a:spLocks noGrp="1"/>
          </p:cNvSpPr>
          <p:nvPr>
            <p:ph type="sldNum" sz="quarter" idx="12"/>
          </p:nvPr>
        </p:nvSpPr>
        <p:spPr/>
        <p:txBody>
          <a:bodyPr/>
          <a:lstStyle/>
          <a:p>
            <a:fld id="{E4D1BE9A-63C1-4714-B73E-A17F60B6E584}"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2. Anticoagulants</a:t>
            </a:r>
            <a:endParaRPr lang="en-US" b="1" dirty="0"/>
          </a:p>
        </p:txBody>
      </p:sp>
      <p:sp>
        <p:nvSpPr>
          <p:cNvPr id="3" name="Content Placeholder 2"/>
          <p:cNvSpPr>
            <a:spLocks noGrp="1"/>
          </p:cNvSpPr>
          <p:nvPr>
            <p:ph idx="1"/>
          </p:nvPr>
        </p:nvSpPr>
        <p:spPr>
          <a:xfrm>
            <a:off x="457200" y="1143000"/>
            <a:ext cx="8229600" cy="5562600"/>
          </a:xfrm>
        </p:spPr>
        <p:txBody>
          <a:bodyPr>
            <a:normAutofit/>
          </a:bodyPr>
          <a:lstStyle/>
          <a:p>
            <a:r>
              <a:rPr lang="en-US" sz="2800" b="1" dirty="0" err="1" smtClean="0"/>
              <a:t>Toxicokinetics</a:t>
            </a:r>
            <a:endParaRPr lang="en-US" sz="2800" b="1" dirty="0" smtClean="0"/>
          </a:p>
          <a:p>
            <a:r>
              <a:rPr lang="en-US" sz="2800" dirty="0" err="1" smtClean="0"/>
              <a:t>Warfarins</a:t>
            </a:r>
            <a:r>
              <a:rPr lang="en-US" sz="2800" dirty="0" smtClean="0"/>
              <a:t> are rapidly and completely absorbed, reaching peak plasma concentrations within one hour. In circulation, </a:t>
            </a:r>
            <a:r>
              <a:rPr lang="en-US" sz="2800" dirty="0" err="1" smtClean="0"/>
              <a:t>warfarins</a:t>
            </a:r>
            <a:r>
              <a:rPr lang="en-US" sz="2800" dirty="0" smtClean="0"/>
              <a:t> are almost completely bound to plasma albumin (97–99%), localize to lipid and protein compartments (</a:t>
            </a:r>
            <a:r>
              <a:rPr lang="en-US" sz="2800" dirty="0" err="1" smtClean="0"/>
              <a:t>Vd</a:t>
            </a:r>
            <a:r>
              <a:rPr lang="en-US" sz="2800" dirty="0" smtClean="0"/>
              <a:t> ¼ 0.15 L/kg), and have a long half-life (about 35 hr).</a:t>
            </a:r>
          </a:p>
          <a:p>
            <a:endParaRPr lang="en-US" sz="3000" dirty="0" smtClean="0"/>
          </a:p>
          <a:p>
            <a:r>
              <a:rPr lang="en-US" sz="3000" dirty="0" err="1" smtClean="0"/>
              <a:t>Mechansim</a:t>
            </a:r>
            <a:r>
              <a:rPr lang="en-US" sz="3000" dirty="0" smtClean="0"/>
              <a:t>: </a:t>
            </a:r>
            <a:r>
              <a:rPr lang="en-US" sz="3000" dirty="0" err="1" smtClean="0"/>
              <a:t>Coumarins</a:t>
            </a:r>
            <a:r>
              <a:rPr lang="en-US" sz="3000" dirty="0" smtClean="0"/>
              <a:t> antagonize the action of vitamin K in the synthesis of clotting factors (factors II, VII, IX, and X)….. Warfarin </a:t>
            </a:r>
          </a:p>
        </p:txBody>
      </p:sp>
      <p:sp>
        <p:nvSpPr>
          <p:cNvPr id="4" name="Slide Number Placeholder 3"/>
          <p:cNvSpPr>
            <a:spLocks noGrp="1"/>
          </p:cNvSpPr>
          <p:nvPr>
            <p:ph type="sldNum" sz="quarter" idx="12"/>
          </p:nvPr>
        </p:nvSpPr>
        <p:spPr/>
        <p:txBody>
          <a:bodyPr/>
          <a:lstStyle/>
          <a:p>
            <a:fld id="{E4D1BE9A-63C1-4714-B73E-A17F60B6E584}"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Accidental exposure from ingested rodent bait mostly involves children, whereas intentional ingestion is associated with attempted suicides</a:t>
            </a:r>
          </a:p>
          <a:p>
            <a:r>
              <a:rPr lang="en-US" dirty="0" smtClean="0"/>
              <a:t>Symptoms : massive bruises, </a:t>
            </a:r>
            <a:r>
              <a:rPr lang="en-US" dirty="0" err="1" smtClean="0"/>
              <a:t>hematomata</a:t>
            </a:r>
            <a:r>
              <a:rPr lang="en-US" dirty="0" smtClean="0"/>
              <a:t>, gum and nasal hemorrhage… monitor INR</a:t>
            </a:r>
          </a:p>
          <a:p>
            <a:r>
              <a:rPr lang="en-US" dirty="0" smtClean="0"/>
              <a:t>“second- generation” anticoagulants: “</a:t>
            </a:r>
            <a:r>
              <a:rPr lang="en-US" dirty="0" err="1" smtClean="0"/>
              <a:t>superwarfarins</a:t>
            </a:r>
            <a:r>
              <a:rPr lang="en-US" dirty="0" smtClean="0"/>
              <a:t>” </a:t>
            </a:r>
            <a:r>
              <a:rPr lang="en-US" dirty="0" err="1" smtClean="0"/>
              <a:t>brodifacoum</a:t>
            </a:r>
            <a:r>
              <a:rPr lang="en-US" dirty="0" smtClean="0"/>
              <a:t> or </a:t>
            </a:r>
            <a:r>
              <a:rPr lang="en-US" dirty="0" err="1" smtClean="0"/>
              <a:t>difenacoum</a:t>
            </a:r>
            <a:r>
              <a:rPr lang="en-US" dirty="0" smtClean="0"/>
              <a:t> because of increase of resistance to warfarin.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b="1" dirty="0" smtClean="0"/>
              <a:t>Clinical Management of Acute Poisoning</a:t>
            </a:r>
          </a:p>
          <a:p>
            <a:r>
              <a:rPr lang="en-US" dirty="0" smtClean="0"/>
              <a:t>Replacement of blood loss, A unit of fresh frozen replenishes lost multiple clotting factors and restores blood volume.</a:t>
            </a:r>
          </a:p>
          <a:p>
            <a:endParaRPr lang="en-US" sz="1300" dirty="0" smtClean="0"/>
          </a:p>
          <a:p>
            <a:r>
              <a:rPr lang="en-US" b="1" dirty="0" smtClean="0"/>
              <a:t>Chronic anticoagulant management </a:t>
            </a:r>
            <a:r>
              <a:rPr lang="en-US" dirty="0" smtClean="0"/>
              <a:t>necessitates the administration of vitamin K1 (</a:t>
            </a:r>
            <a:r>
              <a:rPr lang="en-US" dirty="0" err="1" smtClean="0"/>
              <a:t>phytonadione</a:t>
            </a:r>
            <a:r>
              <a:rPr lang="en-US" dirty="0" smtClean="0"/>
              <a:t>).</a:t>
            </a:r>
          </a:p>
          <a:p>
            <a:r>
              <a:rPr lang="en-US" dirty="0" smtClean="0"/>
              <a:t>Subcutaneous or IV administration of this active form of vitamin K rapidly corrects PT within 24 hours. Maintenance with the oral dosage form may be continued for several weeks, as needed.</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FUNGICIDES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Are  surface or plant </a:t>
            </a:r>
            <a:r>
              <a:rPr lang="en-US" dirty="0" err="1" smtClean="0"/>
              <a:t>protectants</a:t>
            </a:r>
            <a:r>
              <a:rPr lang="en-US" dirty="0" smtClean="0"/>
              <a:t>, and are applied prior to potential infection by fungal spores.</a:t>
            </a:r>
          </a:p>
          <a:p>
            <a:endParaRPr lang="en-US" dirty="0" smtClean="0"/>
          </a:p>
          <a:p>
            <a:r>
              <a:rPr lang="en-US" dirty="0" smtClean="0"/>
              <a:t>Many fungicides have low acute toxicity in mammals.</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1. </a:t>
            </a:r>
            <a:r>
              <a:rPr lang="en-US" b="1" dirty="0" err="1" smtClean="0"/>
              <a:t>Captan</a:t>
            </a:r>
            <a:r>
              <a:rPr lang="en-US" b="1" dirty="0" smtClean="0"/>
              <a:t> and </a:t>
            </a:r>
            <a:r>
              <a:rPr lang="en-US" b="1" dirty="0" err="1" smtClean="0"/>
              <a:t>Folpet</a:t>
            </a:r>
            <a:endParaRPr lang="en-US" b="1" dirty="0"/>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dirty="0" err="1" smtClean="0"/>
              <a:t>chloroalkylthio</a:t>
            </a:r>
            <a:r>
              <a:rPr lang="en-US" dirty="0" smtClean="0"/>
              <a:t> fungicides: due to the presence of side chains containing chlorine, carbon, and sulfur</a:t>
            </a:r>
          </a:p>
          <a:p>
            <a:r>
              <a:rPr lang="en-US" dirty="0" smtClean="0"/>
              <a:t>low acute oral and dermal toxicity (LD 50 ≅ 5g/kg), while they are very toxic by the </a:t>
            </a:r>
            <a:r>
              <a:rPr lang="en-US" dirty="0" err="1" smtClean="0"/>
              <a:t>i.p</a:t>
            </a:r>
            <a:r>
              <a:rPr lang="en-US" dirty="0" smtClean="0"/>
              <a:t>. route (LD 50 = 40–50 mg/kg).</a:t>
            </a:r>
          </a:p>
          <a:p>
            <a:r>
              <a:rPr lang="en-US" dirty="0" smtClean="0"/>
              <a:t>They are potent eye irritants, but only mild skin irritants</a:t>
            </a:r>
          </a:p>
          <a:p>
            <a:r>
              <a:rPr lang="en-US" dirty="0" smtClean="0"/>
              <a:t>Both are extensively and rapidly metabolized in mammals</a:t>
            </a:r>
          </a:p>
          <a:p>
            <a:r>
              <a:rPr lang="en-US" dirty="0" smtClean="0"/>
              <a:t>Carcinogenic and reproductive studies</a:t>
            </a:r>
          </a:p>
        </p:txBody>
      </p:sp>
      <p:sp>
        <p:nvSpPr>
          <p:cNvPr id="4" name="Slide Number Placeholder 3"/>
          <p:cNvSpPr>
            <a:spLocks noGrp="1"/>
          </p:cNvSpPr>
          <p:nvPr>
            <p:ph type="sldNum" sz="quarter" idx="12"/>
          </p:nvPr>
        </p:nvSpPr>
        <p:spPr/>
        <p:txBody>
          <a:bodyPr/>
          <a:lstStyle/>
          <a:p>
            <a:fld id="{E4D1BE9A-63C1-4714-B73E-A17F60B6E584}"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HERBICIDES</a:t>
            </a:r>
            <a:endParaRPr lang="en-US" u="sng" dirty="0"/>
          </a:p>
        </p:txBody>
      </p:sp>
      <p:sp>
        <p:nvSpPr>
          <p:cNvPr id="3" name="Content Placeholder 2"/>
          <p:cNvSpPr>
            <a:spLocks noGrp="1"/>
          </p:cNvSpPr>
          <p:nvPr>
            <p:ph idx="1"/>
          </p:nvPr>
        </p:nvSpPr>
        <p:spPr>
          <a:xfrm>
            <a:off x="457200" y="990600"/>
            <a:ext cx="8229600" cy="5715000"/>
          </a:xfrm>
        </p:spPr>
        <p:txBody>
          <a:bodyPr>
            <a:normAutofit fontScale="92500" lnSpcReduction="20000"/>
          </a:bodyPr>
          <a:lstStyle/>
          <a:p>
            <a:r>
              <a:rPr lang="en-US" dirty="0" smtClean="0"/>
              <a:t>are chemicals that are capable of either killing or severely injuring plants.</a:t>
            </a:r>
          </a:p>
          <a:p>
            <a:r>
              <a:rPr lang="en-US" dirty="0" smtClean="0"/>
              <a:t>Mechanism: act at a large number of sites of metabolic functions and energy transfer in plant cells </a:t>
            </a:r>
            <a:r>
              <a:rPr lang="en-US" sz="2200" dirty="0" smtClean="0"/>
              <a:t>(</a:t>
            </a:r>
            <a:r>
              <a:rPr lang="en-US" sz="2400" dirty="0" smtClean="0"/>
              <a:t>Inhibition of photosynthesis, Inhibition of respiration, Inhibition of lipid and protein synthesis</a:t>
            </a:r>
            <a:r>
              <a:rPr lang="en-US" sz="2200" dirty="0" smtClean="0"/>
              <a:t>, </a:t>
            </a:r>
          </a:p>
          <a:p>
            <a:pPr marL="514350" indent="-514350">
              <a:buAutoNum type="arabicPeriod"/>
            </a:pPr>
            <a:r>
              <a:rPr lang="en-US" b="1" dirty="0" err="1" smtClean="0"/>
              <a:t>Preplanting</a:t>
            </a:r>
            <a:r>
              <a:rPr lang="en-US" b="1" dirty="0" smtClean="0"/>
              <a:t> herbicides</a:t>
            </a:r>
            <a:r>
              <a:rPr lang="en-US" dirty="0" smtClean="0"/>
              <a:t>: applied to the soil before a crop is seeded</a:t>
            </a:r>
          </a:p>
          <a:p>
            <a:pPr marL="514350" indent="-514350">
              <a:buAutoNum type="arabicPeriod"/>
            </a:pPr>
            <a:r>
              <a:rPr lang="en-US" b="1" dirty="0" err="1" smtClean="0"/>
              <a:t>Preemergent</a:t>
            </a:r>
            <a:r>
              <a:rPr lang="en-US" b="1" dirty="0" smtClean="0"/>
              <a:t> herbicides</a:t>
            </a:r>
            <a:r>
              <a:rPr lang="en-US" dirty="0" smtClean="0"/>
              <a:t>: applied to the soil before the time of appearance of unwanted vegetation.</a:t>
            </a:r>
          </a:p>
          <a:p>
            <a:pPr marL="514350" indent="-514350">
              <a:buAutoNum type="arabicPeriod"/>
            </a:pPr>
            <a:r>
              <a:rPr lang="en-US" b="1" dirty="0" err="1" smtClean="0"/>
              <a:t>Postemergent</a:t>
            </a:r>
            <a:r>
              <a:rPr lang="en-US" b="1" dirty="0" smtClean="0"/>
              <a:t> herbicides</a:t>
            </a:r>
            <a:r>
              <a:rPr lang="en-US" dirty="0" smtClean="0"/>
              <a:t>: applied to the soil or foliage after the germination of the crop and/or weeds</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791200"/>
          </a:xfrm>
        </p:spPr>
        <p:txBody>
          <a:bodyPr>
            <a:normAutofit fontScale="92500"/>
          </a:bodyPr>
          <a:lstStyle/>
          <a:p>
            <a:r>
              <a:rPr lang="en-US" dirty="0" smtClean="0"/>
              <a:t>Herbicides are divided according to the manner they are applied to plants:</a:t>
            </a:r>
          </a:p>
          <a:p>
            <a:pPr marL="514350" indent="-514350">
              <a:buAutoNum type="arabicPeriod"/>
            </a:pPr>
            <a:r>
              <a:rPr lang="en-US" b="1" dirty="0" smtClean="0"/>
              <a:t>Contact herbicides</a:t>
            </a:r>
            <a:r>
              <a:rPr lang="en-US" dirty="0" smtClean="0"/>
              <a:t>: affect the plant that was treated</a:t>
            </a:r>
          </a:p>
          <a:p>
            <a:pPr marL="514350" indent="-514350">
              <a:buAutoNum type="arabicPeriod"/>
            </a:pPr>
            <a:r>
              <a:rPr lang="en-US" b="1" dirty="0" err="1" smtClean="0"/>
              <a:t>Translocated</a:t>
            </a:r>
            <a:r>
              <a:rPr lang="en-US" b="1" dirty="0" smtClean="0"/>
              <a:t> herbicides</a:t>
            </a:r>
            <a:r>
              <a:rPr lang="en-US" dirty="0" smtClean="0"/>
              <a:t>: applied to the soil or to above-ground parts of the plant, and are absorbed and circulated to distant tissues.</a:t>
            </a:r>
          </a:p>
          <a:p>
            <a:pPr marL="514350" indent="-514350">
              <a:buNone/>
            </a:pPr>
            <a:endParaRPr lang="en-US" dirty="0" smtClean="0"/>
          </a:p>
          <a:p>
            <a:pPr marL="514350" indent="-514350">
              <a:buFont typeface="+mj-lt"/>
              <a:buAutoNum type="arabicPeriod"/>
            </a:pPr>
            <a:r>
              <a:rPr lang="en-US" b="1" dirty="0" smtClean="0"/>
              <a:t>Nonselective herbicides : </a:t>
            </a:r>
            <a:r>
              <a:rPr lang="en-US" dirty="0" smtClean="0"/>
              <a:t>will kill all vegetation</a:t>
            </a:r>
          </a:p>
          <a:p>
            <a:pPr marL="514350" indent="-514350">
              <a:buAutoNum type="arabicPeriod"/>
            </a:pPr>
            <a:r>
              <a:rPr lang="en-US" b="1" dirty="0" smtClean="0"/>
              <a:t>Selective compounds : </a:t>
            </a:r>
            <a:r>
              <a:rPr lang="en-US" dirty="0" smtClean="0"/>
              <a:t>used to kill weeds without harming the crops.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dirty="0" err="1" smtClean="0"/>
              <a:t>Bipyridyl</a:t>
            </a:r>
            <a:r>
              <a:rPr lang="en-US" b="1" dirty="0" smtClean="0"/>
              <a:t> Compounds</a:t>
            </a:r>
            <a:endParaRPr lang="en-US" b="1" dirty="0"/>
          </a:p>
        </p:txBody>
      </p:sp>
      <p:sp>
        <p:nvSpPr>
          <p:cNvPr id="3" name="Content Placeholder 2"/>
          <p:cNvSpPr>
            <a:spLocks noGrp="1"/>
          </p:cNvSpPr>
          <p:nvPr>
            <p:ph idx="1"/>
          </p:nvPr>
        </p:nvSpPr>
        <p:spPr>
          <a:xfrm>
            <a:off x="457200" y="990600"/>
            <a:ext cx="8229600" cy="5257800"/>
          </a:xfrm>
        </p:spPr>
        <p:txBody>
          <a:bodyPr>
            <a:normAutofit/>
          </a:bodyPr>
          <a:lstStyle/>
          <a:p>
            <a:r>
              <a:rPr lang="en-US" b="1" dirty="0" smtClean="0"/>
              <a:t>Ex: </a:t>
            </a:r>
            <a:r>
              <a:rPr lang="en-US" b="1" dirty="0" err="1" smtClean="0"/>
              <a:t>Paraquat</a:t>
            </a:r>
            <a:r>
              <a:rPr lang="en-US" b="1" dirty="0" smtClean="0"/>
              <a:t> </a:t>
            </a:r>
          </a:p>
          <a:p>
            <a:r>
              <a:rPr lang="en-US" dirty="0" err="1" smtClean="0"/>
              <a:t>Paraquat</a:t>
            </a:r>
            <a:r>
              <a:rPr lang="en-US" dirty="0" smtClean="0"/>
              <a:t> has one of the highest acute toxicities among herbicides; its oral LD 50 in rat is approximately 100 mg/kg.</a:t>
            </a:r>
          </a:p>
          <a:p>
            <a:r>
              <a:rPr lang="en-US" dirty="0" smtClean="0"/>
              <a:t>Target of toxicity: lung and </a:t>
            </a:r>
            <a:r>
              <a:rPr lang="en-US" dirty="0" err="1" smtClean="0"/>
              <a:t>kideny</a:t>
            </a:r>
            <a:endParaRPr lang="en-US" dirty="0" smtClean="0"/>
          </a:p>
          <a:p>
            <a:r>
              <a:rPr lang="en-US" dirty="0" smtClean="0"/>
              <a:t>Mechanism of toxicity: form a free radical(</a:t>
            </a:r>
            <a:r>
              <a:rPr lang="en-US" dirty="0" err="1" smtClean="0"/>
              <a:t>redox</a:t>
            </a:r>
            <a:r>
              <a:rPr lang="en-US" dirty="0" smtClean="0"/>
              <a:t> cycling reactions), mitochondrial damage</a:t>
            </a:r>
          </a:p>
          <a:p>
            <a:pPr marL="514350" indent="-514350">
              <a:buNone/>
            </a:pP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Treatment: prevention of absorption from the gastrointestinal tract, prevention of its accumulation in the lung, use of free radical scavengers, and prevention of lung fibrosis</a:t>
            </a:r>
          </a:p>
          <a:p>
            <a:endParaRPr lang="en-US" dirty="0" smtClean="0"/>
          </a:p>
          <a:p>
            <a:r>
              <a:rPr lang="en-US" dirty="0" smtClean="0"/>
              <a:t>whole-bowel irrigation, forced </a:t>
            </a:r>
            <a:r>
              <a:rPr lang="en-US" dirty="0" err="1" smtClean="0"/>
              <a:t>diuresis</a:t>
            </a:r>
            <a:r>
              <a:rPr lang="en-US" dirty="0" smtClean="0"/>
              <a:t> and hydration, hemodialysis, </a:t>
            </a:r>
            <a:r>
              <a:rPr lang="en-US" dirty="0" err="1" smtClean="0"/>
              <a:t>hemoperfusion</a:t>
            </a:r>
            <a:r>
              <a:rPr lang="en-US" dirty="0" smtClean="0"/>
              <a:t>, surgical approaches, radiotherapy.</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r>
              <a:rPr lang="en-US" b="1" dirty="0" smtClean="0"/>
              <a:t>Soaps, Shampoos, Detergents:</a:t>
            </a:r>
          </a:p>
          <a:p>
            <a:endParaRPr lang="en-US" sz="1200" b="1" dirty="0" smtClean="0"/>
          </a:p>
          <a:p>
            <a:pPr>
              <a:lnSpc>
                <a:spcPct val="90000"/>
              </a:lnSpc>
            </a:pPr>
            <a:r>
              <a:rPr lang="en-US" dirty="0" smtClean="0"/>
              <a:t>Most have low toxicity, Usually cause only vomiting and diarrhea</a:t>
            </a:r>
          </a:p>
          <a:p>
            <a:pPr>
              <a:lnSpc>
                <a:spcPct val="90000"/>
              </a:lnSpc>
            </a:pPr>
            <a:r>
              <a:rPr lang="en-US" b="1" dirty="0" smtClean="0"/>
              <a:t>Cationic surfactants </a:t>
            </a:r>
            <a:r>
              <a:rPr lang="en-US" dirty="0" smtClean="0"/>
              <a:t>are found in contact lens solutions, fabric softeners: can cause neuromuscular and </a:t>
            </a:r>
            <a:r>
              <a:rPr lang="en-US" dirty="0" err="1" smtClean="0"/>
              <a:t>ganglionic</a:t>
            </a:r>
            <a:r>
              <a:rPr lang="en-US" dirty="0" smtClean="0"/>
              <a:t> blockade as well as GI ulcerations, acidosis and shock</a:t>
            </a:r>
          </a:p>
          <a:p>
            <a:pPr>
              <a:lnSpc>
                <a:spcPct val="90000"/>
              </a:lnSpc>
            </a:pPr>
            <a:r>
              <a:rPr lang="en-US" b="1" dirty="0" smtClean="0"/>
              <a:t>Anionic surfactants</a:t>
            </a:r>
            <a:r>
              <a:rPr lang="en-US" dirty="0" smtClean="0"/>
              <a:t> are in many cleaning products like shampoos have the potential to cause hemolysis</a:t>
            </a:r>
          </a:p>
          <a:p>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3074" name="Picture 2" descr="ÙØªÙØ¬Ø© Ø¨Ø­Ø« Ø§ÙØµÙØ± Ø¹Ù âªDetergent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662" y="5137499"/>
            <a:ext cx="3044825" cy="17114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62600"/>
          </a:xfrm>
        </p:spPr>
        <p:txBody>
          <a:bodyPr>
            <a:normAutofit/>
          </a:bodyPr>
          <a:lstStyle/>
          <a:p>
            <a:r>
              <a:rPr lang="en-US" b="1" dirty="0" smtClean="0"/>
              <a:t>Ex: </a:t>
            </a:r>
            <a:r>
              <a:rPr lang="en-US" b="1" dirty="0" err="1" smtClean="0"/>
              <a:t>Diquat</a:t>
            </a:r>
            <a:endParaRPr lang="en-US" b="1" dirty="0" smtClean="0"/>
          </a:p>
          <a:p>
            <a:r>
              <a:rPr lang="en-US" dirty="0" smtClean="0"/>
              <a:t>Lower toxicity</a:t>
            </a:r>
          </a:p>
          <a:p>
            <a:r>
              <a:rPr lang="en-US" dirty="0" smtClean="0"/>
              <a:t>is not carcinogenic in rodents, has no effect on fertility, and is not </a:t>
            </a:r>
            <a:r>
              <a:rPr lang="en-US" dirty="0" err="1" smtClean="0"/>
              <a:t>teratogenic</a:t>
            </a:r>
            <a:r>
              <a:rPr lang="en-US" dirty="0" smtClean="0"/>
              <a:t> </a:t>
            </a:r>
          </a:p>
          <a:p>
            <a:r>
              <a:rPr lang="en-US" dirty="0" smtClean="0"/>
              <a:t>no lung toxicity</a:t>
            </a:r>
          </a:p>
          <a:p>
            <a:r>
              <a:rPr lang="en-US" dirty="0" smtClean="0"/>
              <a:t>target organs for toxicity are the gastrointestinal tract, the kidney, and particularly the eye.</a:t>
            </a:r>
          </a:p>
          <a:p>
            <a:r>
              <a:rPr lang="en-US" dirty="0" smtClean="0"/>
              <a:t>form a free radical</a:t>
            </a:r>
          </a:p>
        </p:txBody>
      </p:sp>
      <p:sp>
        <p:nvSpPr>
          <p:cNvPr id="4" name="Slide Number Placeholder 3"/>
          <p:cNvSpPr>
            <a:spLocks noGrp="1"/>
          </p:cNvSpPr>
          <p:nvPr>
            <p:ph type="sldNum" sz="quarter" idx="12"/>
          </p:nvPr>
        </p:nvSpPr>
        <p:spPr/>
        <p:txBody>
          <a:bodyPr/>
          <a:lstStyle/>
          <a:p>
            <a:fld id="{E4D1BE9A-63C1-4714-B73E-A17F60B6E584}"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r>
              <a:rPr lang="en-US" dirty="0" smtClean="0"/>
              <a:t>Symptoms: nausea, vomiting, diarrhea, ulceration of mouth and esophagus, decline of renal functions, and neurologic effects, but no pulmonary Fibrosis</a:t>
            </a:r>
          </a:p>
          <a:p>
            <a:endParaRPr lang="en-US" dirty="0" smtClean="0"/>
          </a:p>
          <a:p>
            <a:r>
              <a:rPr lang="en-US" dirty="0" smtClean="0"/>
              <a:t>Treatment: preventing absorption and enhancing elimination</a:t>
            </a:r>
            <a:endParaRPr lang="en-US"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71</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b="1" smtClean="0"/>
              <a:t>References </a:t>
            </a:r>
          </a:p>
        </p:txBody>
      </p:sp>
      <p:sp>
        <p:nvSpPr>
          <p:cNvPr id="72707" name="Content Placeholder 2"/>
          <p:cNvSpPr>
            <a:spLocks noGrp="1"/>
          </p:cNvSpPr>
          <p:nvPr>
            <p:ph idx="1"/>
          </p:nvPr>
        </p:nvSpPr>
        <p:spPr/>
        <p:txBody>
          <a:bodyPr/>
          <a:lstStyle/>
          <a:p>
            <a:pPr eaLnBrk="1" hangingPunct="1"/>
            <a:r>
              <a:rPr lang="en-US" dirty="0" smtClean="0"/>
              <a:t>Toxicology : the basic science of poisons, </a:t>
            </a:r>
            <a:r>
              <a:rPr lang="en-US" dirty="0" err="1" smtClean="0"/>
              <a:t>casarett</a:t>
            </a:r>
            <a:r>
              <a:rPr lang="en-US" dirty="0" smtClean="0"/>
              <a:t> and </a:t>
            </a:r>
            <a:r>
              <a:rPr lang="en-US" dirty="0" err="1" smtClean="0"/>
              <a:t>doulls</a:t>
            </a:r>
            <a:r>
              <a:rPr lang="en-US" dirty="0" smtClean="0"/>
              <a:t>, 8</a:t>
            </a:r>
            <a:r>
              <a:rPr lang="en-US" baseline="30000" dirty="0" smtClean="0"/>
              <a:t> </a:t>
            </a:r>
            <a:r>
              <a:rPr lang="en-US" baseline="30000" dirty="0" err="1" smtClean="0"/>
              <a:t>ed</a:t>
            </a:r>
            <a:r>
              <a:rPr lang="en-US" dirty="0" smtClean="0"/>
              <a:t> ,2013,unit 1, chapters22,24,32</a:t>
            </a:r>
          </a:p>
          <a:p>
            <a:pPr eaLnBrk="1" hangingPunct="1"/>
            <a:r>
              <a:rPr lang="en-US" dirty="0" smtClean="0"/>
              <a:t>Clinical toxicology , principles and mechanisms, 2 </a:t>
            </a:r>
            <a:r>
              <a:rPr lang="en-US" dirty="0" err="1" smtClean="0"/>
              <a:t>ed</a:t>
            </a:r>
            <a:r>
              <a:rPr lang="en-US" dirty="0" smtClean="0"/>
              <a:t> , Frank A. Barile,2010,chapter28,29,30</a:t>
            </a:r>
          </a:p>
          <a:p>
            <a:pPr eaLnBrk="1" hangingPunct="1"/>
            <a:endParaRPr lang="en-US" dirty="0" smtClean="0"/>
          </a:p>
        </p:txBody>
      </p:sp>
      <p:sp>
        <p:nvSpPr>
          <p:cNvPr id="4" name="Slide Number Placeholder 3"/>
          <p:cNvSpPr>
            <a:spLocks noGrp="1"/>
          </p:cNvSpPr>
          <p:nvPr>
            <p:ph type="sldNum" sz="quarter" idx="12"/>
          </p:nvPr>
        </p:nvSpPr>
        <p:spPr/>
        <p:txBody>
          <a:bodyPr/>
          <a:lstStyle/>
          <a:p>
            <a:fld id="{E4D1BE9A-63C1-4714-B73E-A17F60B6E584}"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960" y="73161"/>
            <a:ext cx="7244615" cy="6553200"/>
          </a:xfrm>
        </p:spPr>
        <p:txBody>
          <a:bodyPr>
            <a:normAutofit/>
          </a:bodyPr>
          <a:lstStyle/>
          <a:p>
            <a:pPr>
              <a:defRPr/>
            </a:pPr>
            <a:r>
              <a:rPr lang="en-US" b="1" dirty="0" smtClean="0"/>
              <a:t>Rust removers:</a:t>
            </a:r>
          </a:p>
          <a:p>
            <a:pPr>
              <a:defRPr/>
            </a:pPr>
            <a:r>
              <a:rPr lang="en-US" dirty="0" smtClean="0"/>
              <a:t>Mold and rust are kind of funguses.</a:t>
            </a:r>
          </a:p>
          <a:p>
            <a:pPr>
              <a:defRPr/>
            </a:pPr>
            <a:r>
              <a:rPr lang="en-US" dirty="0" smtClean="0"/>
              <a:t>Pesticide chemicals found in these products are chlorine, alkyl ammonium chloride.</a:t>
            </a:r>
          </a:p>
          <a:p>
            <a:pPr>
              <a:defRPr/>
            </a:pPr>
            <a:r>
              <a:rPr lang="en-US" dirty="0" smtClean="0"/>
              <a:t>Very caustic and corrosive.</a:t>
            </a:r>
          </a:p>
          <a:p>
            <a:pPr>
              <a:defRPr/>
            </a:pPr>
            <a:endParaRPr lang="en-US" dirty="0" smtClean="0"/>
          </a:p>
          <a:p>
            <a:pPr>
              <a:defRPr/>
            </a:pPr>
            <a:endParaRPr lang="en-US" dirty="0" smtClean="0"/>
          </a:p>
          <a:p>
            <a:pPr>
              <a:lnSpc>
                <a:spcPct val="80000"/>
              </a:lnSpc>
              <a:defRPr/>
            </a:pPr>
            <a:r>
              <a:rPr lang="en-US" b="1" dirty="0" smtClean="0"/>
              <a:t>Batteries:</a:t>
            </a:r>
          </a:p>
          <a:p>
            <a:pPr>
              <a:lnSpc>
                <a:spcPct val="80000"/>
              </a:lnSpc>
              <a:buFont typeface="Wingdings" pitchFamily="2" charset="2"/>
              <a:buChar char="q"/>
              <a:defRPr/>
            </a:pPr>
            <a:r>
              <a:rPr lang="en-US" dirty="0" smtClean="0"/>
              <a:t>Dry cell – Carbon + Heavy metal</a:t>
            </a:r>
          </a:p>
          <a:p>
            <a:pPr>
              <a:lnSpc>
                <a:spcPct val="80000"/>
              </a:lnSpc>
              <a:buFont typeface="Wingdings" pitchFamily="2" charset="2"/>
              <a:buChar char="q"/>
              <a:defRPr/>
            </a:pPr>
            <a:r>
              <a:rPr lang="en-US" dirty="0" smtClean="0"/>
              <a:t>Wet cell – used for vehicles, lead and battery acid(H</a:t>
            </a:r>
            <a:r>
              <a:rPr lang="en-US" baseline="-25000" dirty="0" smtClean="0"/>
              <a:t>2</a:t>
            </a:r>
            <a:r>
              <a:rPr lang="en-US" dirty="0" smtClean="0"/>
              <a:t>SO</a:t>
            </a:r>
            <a:r>
              <a:rPr lang="en-US" baseline="-25000" dirty="0" smtClean="0"/>
              <a:t>4</a:t>
            </a:r>
            <a:r>
              <a:rPr lang="en-US" dirty="0" smtClean="0"/>
              <a:t>)</a:t>
            </a:r>
          </a:p>
        </p:txBody>
      </p:sp>
      <p:sp>
        <p:nvSpPr>
          <p:cNvPr id="4" name="Slide Number Placeholder 3"/>
          <p:cNvSpPr>
            <a:spLocks noGrp="1"/>
          </p:cNvSpPr>
          <p:nvPr>
            <p:ph type="sldNum" sz="quarter" idx="12"/>
          </p:nvPr>
        </p:nvSpPr>
        <p:spPr/>
        <p:txBody>
          <a:bodyPr/>
          <a:lstStyle/>
          <a:p>
            <a:fld id="{E4D1BE9A-63C1-4714-B73E-A17F60B6E584}"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4102" name="Picture 6"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431" y="678480"/>
            <a:ext cx="1445211" cy="1464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277972" y="3257969"/>
            <a:ext cx="717378" cy="1357312"/>
          </a:xfrm>
          <a:prstGeom prst="rect">
            <a:avLst/>
          </a:prstGeom>
        </p:spPr>
      </p:pic>
      <p:pic>
        <p:nvPicPr>
          <p:cNvPr id="4106" name="Picture 10" descr="ÙØªÙØ¬Ø© Ø¨Ø­Ø« Ø§ÙØµÙØ± Ø¹Ù âªwet cell battery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105" y="3112713"/>
            <a:ext cx="2476500"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0512"/>
            <a:ext cx="8229600" cy="5516563"/>
          </a:xfrm>
        </p:spPr>
        <p:txBody>
          <a:bodyPr>
            <a:normAutofit/>
          </a:bodyPr>
          <a:lstStyle/>
          <a:p>
            <a:pPr>
              <a:lnSpc>
                <a:spcPct val="90000"/>
              </a:lnSpc>
              <a:defRPr/>
            </a:pPr>
            <a:r>
              <a:rPr lang="en-US" sz="3000" b="1" dirty="0" smtClean="0"/>
              <a:t>Button &amp; Disk Batteries:</a:t>
            </a:r>
          </a:p>
          <a:p>
            <a:pPr>
              <a:lnSpc>
                <a:spcPct val="90000"/>
              </a:lnSpc>
              <a:defRPr/>
            </a:pPr>
            <a:r>
              <a:rPr lang="en-US" sz="2800" dirty="0"/>
              <a:t>Button/Disk battery single cell batteries used as an energy source for digital watches, calculators, cameras etc</a:t>
            </a:r>
            <a:r>
              <a:rPr lang="en-US" sz="2800" dirty="0" smtClean="0"/>
              <a:t>.</a:t>
            </a:r>
            <a:endParaRPr lang="en-US" sz="3000" b="1" dirty="0" smtClean="0"/>
          </a:p>
          <a:p>
            <a:pPr>
              <a:lnSpc>
                <a:spcPct val="90000"/>
              </a:lnSpc>
              <a:defRPr/>
            </a:pPr>
            <a:r>
              <a:rPr lang="en-US" sz="3000" dirty="0" smtClean="0"/>
              <a:t>Contains </a:t>
            </a:r>
            <a:r>
              <a:rPr lang="en-US" sz="3000" b="1" u="sng" dirty="0" smtClean="0"/>
              <a:t>heavy metals </a:t>
            </a:r>
            <a:r>
              <a:rPr lang="en-US" sz="3000" dirty="0" smtClean="0"/>
              <a:t>and  potassium oxide solution.</a:t>
            </a:r>
          </a:p>
          <a:p>
            <a:pPr>
              <a:lnSpc>
                <a:spcPct val="90000"/>
              </a:lnSpc>
              <a:defRPr/>
            </a:pPr>
            <a:r>
              <a:rPr lang="en-US" sz="3000" b="1" dirty="0" smtClean="0"/>
              <a:t>If swallowed – majority no symptoms passed intact with feces. </a:t>
            </a:r>
          </a:p>
          <a:p>
            <a:pPr>
              <a:lnSpc>
                <a:spcPct val="90000"/>
              </a:lnSpc>
              <a:defRPr/>
            </a:pPr>
            <a:r>
              <a:rPr lang="en-US" sz="3000" b="1" dirty="0" smtClean="0"/>
              <a:t>If impacted in esophagus – fever, dysphasia, vomiting and anorexia</a:t>
            </a:r>
          </a:p>
          <a:p>
            <a:pPr>
              <a:lnSpc>
                <a:spcPct val="90000"/>
              </a:lnSpc>
              <a:defRPr/>
            </a:pPr>
            <a:r>
              <a:rPr lang="en-US" sz="3000" b="1" dirty="0" smtClean="0"/>
              <a:t>Tissue damage cause by flow of electric current, potentially fatal.</a:t>
            </a:r>
          </a:p>
          <a:p>
            <a:endParaRPr lang="en-US" sz="3000" dirty="0"/>
          </a:p>
        </p:txBody>
      </p:sp>
      <p:sp>
        <p:nvSpPr>
          <p:cNvPr id="4" name="Slide Number Placeholder 3"/>
          <p:cNvSpPr>
            <a:spLocks noGrp="1"/>
          </p:cNvSpPr>
          <p:nvPr>
            <p:ph type="sldNum" sz="quarter" idx="12"/>
          </p:nvPr>
        </p:nvSpPr>
        <p:spPr/>
        <p:txBody>
          <a:bodyPr/>
          <a:lstStyle/>
          <a:p>
            <a:fld id="{E4D1BE9A-63C1-4714-B73E-A17F60B6E584}"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N.B</a:t>
            </a:r>
            <a:endParaRPr lang="en-US"/>
          </a:p>
        </p:txBody>
      </p:sp>
      <p:pic>
        <p:nvPicPr>
          <p:cNvPr id="6" name="Picture 5"/>
          <p:cNvPicPr>
            <a:picLocks noChangeAspect="1"/>
          </p:cNvPicPr>
          <p:nvPr/>
        </p:nvPicPr>
        <p:blipFill>
          <a:blip r:embed="rId2"/>
          <a:stretch>
            <a:fillRect/>
          </a:stretch>
        </p:blipFill>
        <p:spPr>
          <a:xfrm>
            <a:off x="7025379" y="5257800"/>
            <a:ext cx="1969971" cy="12668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4286</Words>
  <Application>Microsoft Office PowerPoint</Application>
  <PresentationFormat>On-screen Show (4:3)</PresentationFormat>
  <Paragraphs>621</Paragraphs>
  <Slides>72</Slides>
  <Notes>7</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Household products</vt:lpstr>
      <vt:lpstr>PowerPoint Presentation</vt:lpstr>
      <vt:lpstr>PowerPoint Presentation</vt:lpstr>
      <vt:lpstr>PowerPoint Presentation</vt:lpstr>
      <vt:lpstr>Commonly used harmful household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Petroleum Products</vt:lpstr>
      <vt:lpstr>Systemic Toxicity of Hydrocarbons</vt:lpstr>
      <vt:lpstr>Signs of Hydrocarbon Toxicity </vt:lpstr>
      <vt:lpstr>Treating Hydrocarbon Ingestions</vt:lpstr>
      <vt:lpstr>Pesticides</vt:lpstr>
      <vt:lpstr>PowerPoint Presentation</vt:lpstr>
      <vt:lpstr>PowerPoint Presentation</vt:lpstr>
      <vt:lpstr>PowerPoint Presentation</vt:lpstr>
      <vt:lpstr>PowerPoint Presentation</vt:lpstr>
      <vt:lpstr>PowerPoint Presentation</vt:lpstr>
      <vt:lpstr>Pesticide degradation</vt:lpstr>
      <vt:lpstr>Acute Toxicity – pesticides </vt:lpstr>
      <vt:lpstr>Chronic toxicity of pesticides </vt:lpstr>
      <vt:lpstr>PowerPoint Presentation</vt:lpstr>
      <vt:lpstr>INSECTICIDES</vt:lpstr>
      <vt:lpstr>PowerPoint Presentation</vt:lpstr>
      <vt:lpstr>1. Organophosphorus Compounds</vt:lpstr>
      <vt:lpstr>PowerPoint Presentation</vt:lpstr>
      <vt:lpstr>PowerPoint Presentation</vt:lpstr>
      <vt:lpstr>PowerPoint Presentation</vt:lpstr>
      <vt:lpstr>PowerPoint Presentation</vt:lpstr>
      <vt:lpstr>PowerPoint Presentation</vt:lpstr>
      <vt:lpstr>Management of organophosphate poisoning</vt:lpstr>
      <vt:lpstr>PowerPoint Presentation</vt:lpstr>
      <vt:lpstr>PowerPoint Presentation</vt:lpstr>
      <vt:lpstr>PowerPoint Presentation</vt:lpstr>
      <vt:lpstr>PowerPoint Presentation</vt:lpstr>
      <vt:lpstr>PowerPoint Presentation</vt:lpstr>
      <vt:lpstr>Management of complications</vt:lpstr>
      <vt:lpstr>2. Carbamates</vt:lpstr>
      <vt:lpstr>PowerPoint Presentation</vt:lpstr>
      <vt:lpstr>3. Pyrethroids</vt:lpstr>
      <vt:lpstr>PowerPoint Presentation</vt:lpstr>
      <vt:lpstr>PowerPoint Presentation</vt:lpstr>
      <vt:lpstr>PowerPoint Presentation</vt:lpstr>
      <vt:lpstr>PowerPoint Presentation</vt:lpstr>
      <vt:lpstr>4. Organochlorine Compounds (DTT)</vt:lpstr>
      <vt:lpstr>PowerPoint Presentation</vt:lpstr>
      <vt:lpstr>PowerPoint Presentation</vt:lpstr>
      <vt:lpstr>PowerPoint Presentation</vt:lpstr>
      <vt:lpstr>PowerPoint Presentation</vt:lpstr>
      <vt:lpstr>5. Other Insecticides</vt:lpstr>
      <vt:lpstr>PowerPoint Presentation</vt:lpstr>
      <vt:lpstr>PowerPoint Presentation</vt:lpstr>
      <vt:lpstr>PowerPoint Presentation</vt:lpstr>
      <vt:lpstr>RODENTICIDES</vt:lpstr>
      <vt:lpstr>1. Fluoroacetic Acid and Its Derivatives</vt:lpstr>
      <vt:lpstr>2. Anticoagulants</vt:lpstr>
      <vt:lpstr>PowerPoint Presentation</vt:lpstr>
      <vt:lpstr>PowerPoint Presentation</vt:lpstr>
      <vt:lpstr>FUNGICIDES</vt:lpstr>
      <vt:lpstr>1. Captan and Folpet</vt:lpstr>
      <vt:lpstr>HERBICIDES</vt:lpstr>
      <vt:lpstr>PowerPoint Presentation</vt:lpstr>
      <vt:lpstr>Bipyridyl Compounds</vt:lpstr>
      <vt:lpstr>PowerPoint Presentation</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noor</dc:creator>
  <cp:lastModifiedBy>Yazan Al-Batineh</cp:lastModifiedBy>
  <cp:revision>84</cp:revision>
  <dcterms:created xsi:type="dcterms:W3CDTF">2016-06-26T07:20:12Z</dcterms:created>
  <dcterms:modified xsi:type="dcterms:W3CDTF">2019-06-25T06:54:22Z</dcterms:modified>
</cp:coreProperties>
</file>